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2" r:id="rId37"/>
    <p:sldId id="291" r:id="rId38"/>
    <p:sldId id="295" r:id="rId39"/>
    <p:sldId id="293" r:id="rId40"/>
    <p:sldId id="294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F82AB-F57A-4D2D-ADB3-14038F6AA37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E092A8E-407D-4EB8-925F-418492A3CEA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Normal scene rendering</a:t>
          </a:r>
          <a:endParaRPr lang="en-US" dirty="0"/>
        </a:p>
      </dgm:t>
    </dgm:pt>
    <dgm:pt modelId="{87509ADD-AA3E-41A2-A940-F28392F3A0B1}" type="parTrans" cxnId="{49A47C9F-9AD4-4E5C-AA28-A10939D9A99F}">
      <dgm:prSet/>
      <dgm:spPr/>
      <dgm:t>
        <a:bodyPr/>
        <a:lstStyle/>
        <a:p>
          <a:endParaRPr lang="en-US"/>
        </a:p>
      </dgm:t>
    </dgm:pt>
    <dgm:pt modelId="{4E6377E4-5645-4161-93DE-35ED597E0F62}" type="sibTrans" cxnId="{49A47C9F-9AD4-4E5C-AA28-A10939D9A99F}">
      <dgm:prSet/>
      <dgm:spPr/>
      <dgm:t>
        <a:bodyPr/>
        <a:lstStyle/>
        <a:p>
          <a:endParaRPr lang="en-US"/>
        </a:p>
      </dgm:t>
    </dgm:pt>
    <dgm:pt modelId="{27D82540-3E94-4F08-8B3F-AA19354EE7AD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Apply Post-Process Effect</a:t>
          </a:r>
          <a:endParaRPr lang="en-US" dirty="0"/>
        </a:p>
      </dgm:t>
    </dgm:pt>
    <dgm:pt modelId="{388AB984-A123-4586-91C1-22C8B3C582FF}" type="parTrans" cxnId="{4ED923A1-F3DA-4851-8F7C-E6A6ACC9EB01}">
      <dgm:prSet/>
      <dgm:spPr/>
      <dgm:t>
        <a:bodyPr/>
        <a:lstStyle/>
        <a:p>
          <a:endParaRPr lang="en-US"/>
        </a:p>
      </dgm:t>
    </dgm:pt>
    <dgm:pt modelId="{5EFFAB6A-333A-4030-8529-BE74ABEE0B5A}" type="sibTrans" cxnId="{4ED923A1-F3DA-4851-8F7C-E6A6ACC9EB01}">
      <dgm:prSet/>
      <dgm:spPr/>
      <dgm:t>
        <a:bodyPr/>
        <a:lstStyle/>
        <a:p>
          <a:endParaRPr lang="en-US"/>
        </a:p>
      </dgm:t>
    </dgm:pt>
    <dgm:pt modelId="{87034614-746B-4020-981A-4781398D002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Render resulting surface to the screen</a:t>
          </a:r>
          <a:endParaRPr lang="en-US" dirty="0"/>
        </a:p>
      </dgm:t>
    </dgm:pt>
    <dgm:pt modelId="{A4DA36FC-5782-410C-B93C-799A81949B72}" type="parTrans" cxnId="{CF1DA4E8-2F90-4B8A-9DEF-8896515344BB}">
      <dgm:prSet/>
      <dgm:spPr/>
      <dgm:t>
        <a:bodyPr/>
        <a:lstStyle/>
        <a:p>
          <a:endParaRPr lang="en-US"/>
        </a:p>
      </dgm:t>
    </dgm:pt>
    <dgm:pt modelId="{1EDCEAE9-5038-4F3B-9857-82DC6BCCFB97}" type="sibTrans" cxnId="{CF1DA4E8-2F90-4B8A-9DEF-8896515344BB}">
      <dgm:prSet/>
      <dgm:spPr/>
      <dgm:t>
        <a:bodyPr/>
        <a:lstStyle/>
        <a:p>
          <a:endParaRPr lang="en-US"/>
        </a:p>
      </dgm:t>
    </dgm:pt>
    <dgm:pt modelId="{2C4DAEE5-7079-4306-A8A3-CA5887F24054}" type="pres">
      <dgm:prSet presAssocID="{935F82AB-F57A-4D2D-ADB3-14038F6AA376}" presName="CompostProcess" presStyleCnt="0">
        <dgm:presLayoutVars>
          <dgm:dir/>
          <dgm:resizeHandles val="exact"/>
        </dgm:presLayoutVars>
      </dgm:prSet>
      <dgm:spPr/>
    </dgm:pt>
    <dgm:pt modelId="{0C8C0478-7BB9-4204-933E-467098DE1AF4}" type="pres">
      <dgm:prSet presAssocID="{935F82AB-F57A-4D2D-ADB3-14038F6AA376}" presName="arrow" presStyleLbl="bgShp" presStyleIdx="0" presStyleCn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</dgm:pt>
    <dgm:pt modelId="{DA727CC4-EEE1-45E1-9549-736EB2C759B4}" type="pres">
      <dgm:prSet presAssocID="{935F82AB-F57A-4D2D-ADB3-14038F6AA376}" presName="linearProcess" presStyleCnt="0"/>
      <dgm:spPr/>
    </dgm:pt>
    <dgm:pt modelId="{1ED8954E-C473-4FEE-AADE-4309D02A47F2}" type="pres">
      <dgm:prSet presAssocID="{8E092A8E-407D-4EB8-925F-418492A3CEAB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95B12-2F8E-44E8-AC49-3F8460EF882F}" type="pres">
      <dgm:prSet presAssocID="{4E6377E4-5645-4161-93DE-35ED597E0F62}" presName="sibTrans" presStyleCnt="0"/>
      <dgm:spPr/>
    </dgm:pt>
    <dgm:pt modelId="{3B5B1B29-3D57-4DC7-9E79-ABC99355416E}" type="pres">
      <dgm:prSet presAssocID="{27D82540-3E94-4F08-8B3F-AA19354EE7A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685E3-CBAC-4D68-A597-907A92CDC465}" type="pres">
      <dgm:prSet presAssocID="{5EFFAB6A-333A-4030-8529-BE74ABEE0B5A}" presName="sibTrans" presStyleCnt="0"/>
      <dgm:spPr/>
    </dgm:pt>
    <dgm:pt modelId="{6316C906-E0CB-4C7D-84D9-D420463A45A3}" type="pres">
      <dgm:prSet presAssocID="{87034614-746B-4020-981A-4781398D002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F9BD27-4139-4C79-8221-E4B1AFCA663C}" type="presOf" srcId="{935F82AB-F57A-4D2D-ADB3-14038F6AA376}" destId="{2C4DAEE5-7079-4306-A8A3-CA5887F24054}" srcOrd="0" destOrd="0" presId="urn:microsoft.com/office/officeart/2005/8/layout/hProcess9"/>
    <dgm:cxn modelId="{C91AB33A-BF70-4DA5-BEDD-20AEB8E4D1F4}" type="presOf" srcId="{87034614-746B-4020-981A-4781398D0022}" destId="{6316C906-E0CB-4C7D-84D9-D420463A45A3}" srcOrd="0" destOrd="0" presId="urn:microsoft.com/office/officeart/2005/8/layout/hProcess9"/>
    <dgm:cxn modelId="{4ED923A1-F3DA-4851-8F7C-E6A6ACC9EB01}" srcId="{935F82AB-F57A-4D2D-ADB3-14038F6AA376}" destId="{27D82540-3E94-4F08-8B3F-AA19354EE7AD}" srcOrd="1" destOrd="0" parTransId="{388AB984-A123-4586-91C1-22C8B3C582FF}" sibTransId="{5EFFAB6A-333A-4030-8529-BE74ABEE0B5A}"/>
    <dgm:cxn modelId="{164E5518-A31C-4E25-B822-45920426450A}" type="presOf" srcId="{8E092A8E-407D-4EB8-925F-418492A3CEAB}" destId="{1ED8954E-C473-4FEE-AADE-4309D02A47F2}" srcOrd="0" destOrd="0" presId="urn:microsoft.com/office/officeart/2005/8/layout/hProcess9"/>
    <dgm:cxn modelId="{3FD47A9D-1806-4823-B388-17956625C694}" type="presOf" srcId="{27D82540-3E94-4F08-8B3F-AA19354EE7AD}" destId="{3B5B1B29-3D57-4DC7-9E79-ABC99355416E}" srcOrd="0" destOrd="0" presId="urn:microsoft.com/office/officeart/2005/8/layout/hProcess9"/>
    <dgm:cxn modelId="{CF1DA4E8-2F90-4B8A-9DEF-8896515344BB}" srcId="{935F82AB-F57A-4D2D-ADB3-14038F6AA376}" destId="{87034614-746B-4020-981A-4781398D0022}" srcOrd="2" destOrd="0" parTransId="{A4DA36FC-5782-410C-B93C-799A81949B72}" sibTransId="{1EDCEAE9-5038-4F3B-9857-82DC6BCCFB97}"/>
    <dgm:cxn modelId="{49A47C9F-9AD4-4E5C-AA28-A10939D9A99F}" srcId="{935F82AB-F57A-4D2D-ADB3-14038F6AA376}" destId="{8E092A8E-407D-4EB8-925F-418492A3CEAB}" srcOrd="0" destOrd="0" parTransId="{87509ADD-AA3E-41A2-A940-F28392F3A0B1}" sibTransId="{4E6377E4-5645-4161-93DE-35ED597E0F62}"/>
    <dgm:cxn modelId="{01AA595A-8CD7-45F3-A5FC-F9CA4694EE77}" type="presParOf" srcId="{2C4DAEE5-7079-4306-A8A3-CA5887F24054}" destId="{0C8C0478-7BB9-4204-933E-467098DE1AF4}" srcOrd="0" destOrd="0" presId="urn:microsoft.com/office/officeart/2005/8/layout/hProcess9"/>
    <dgm:cxn modelId="{26540E54-42BB-4A74-A443-00853AAE5052}" type="presParOf" srcId="{2C4DAEE5-7079-4306-A8A3-CA5887F24054}" destId="{DA727CC4-EEE1-45E1-9549-736EB2C759B4}" srcOrd="1" destOrd="0" presId="urn:microsoft.com/office/officeart/2005/8/layout/hProcess9"/>
    <dgm:cxn modelId="{7B327755-231C-4BC8-B3DA-5EEE996D82DE}" type="presParOf" srcId="{DA727CC4-EEE1-45E1-9549-736EB2C759B4}" destId="{1ED8954E-C473-4FEE-AADE-4309D02A47F2}" srcOrd="0" destOrd="0" presId="urn:microsoft.com/office/officeart/2005/8/layout/hProcess9"/>
    <dgm:cxn modelId="{0C6B2AE6-4988-48FA-97C7-8887A1D0F459}" type="presParOf" srcId="{DA727CC4-EEE1-45E1-9549-736EB2C759B4}" destId="{42495B12-2F8E-44E8-AC49-3F8460EF882F}" srcOrd="1" destOrd="0" presId="urn:microsoft.com/office/officeart/2005/8/layout/hProcess9"/>
    <dgm:cxn modelId="{CB3146BE-7349-4EDF-A9A0-67886B726421}" type="presParOf" srcId="{DA727CC4-EEE1-45E1-9549-736EB2C759B4}" destId="{3B5B1B29-3D57-4DC7-9E79-ABC99355416E}" srcOrd="2" destOrd="0" presId="urn:microsoft.com/office/officeart/2005/8/layout/hProcess9"/>
    <dgm:cxn modelId="{EB3F7F4F-A129-434A-B49C-F87FD2A356B6}" type="presParOf" srcId="{DA727CC4-EEE1-45E1-9549-736EB2C759B4}" destId="{91C685E3-CBAC-4D68-A597-907A92CDC465}" srcOrd="3" destOrd="0" presId="urn:microsoft.com/office/officeart/2005/8/layout/hProcess9"/>
    <dgm:cxn modelId="{C3C61DB7-E3F9-4F0C-A05A-DA0DCC4E3AFA}" type="presParOf" srcId="{DA727CC4-EEE1-45E1-9549-736EB2C759B4}" destId="{6316C906-E0CB-4C7D-84D9-D420463A45A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D29190-CA93-4824-8B5A-8CC07AD3784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F84165-22AF-482D-9B07-A52D58AB74DA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Set source texture</a:t>
          </a:r>
          <a:endParaRPr lang="en-US" dirty="0"/>
        </a:p>
      </dgm:t>
    </dgm:pt>
    <dgm:pt modelId="{8C52DE9E-20AA-47C1-BA23-B82540768636}" type="parTrans" cxnId="{85F3715C-83A8-4912-91CD-1103C31EF941}">
      <dgm:prSet/>
      <dgm:spPr/>
      <dgm:t>
        <a:bodyPr/>
        <a:lstStyle/>
        <a:p>
          <a:endParaRPr lang="en-US"/>
        </a:p>
      </dgm:t>
    </dgm:pt>
    <dgm:pt modelId="{A6CCA29D-3E23-4F22-ACFD-4CBF15025F24}" type="sibTrans" cxnId="{85F3715C-83A8-4912-91CD-1103C31EF941}">
      <dgm:prSet/>
      <dgm:spPr/>
      <dgm:t>
        <a:bodyPr/>
        <a:lstStyle/>
        <a:p>
          <a:endParaRPr lang="en-US"/>
        </a:p>
      </dgm:t>
    </dgm:pt>
    <dgm:pt modelId="{EEAFA33C-5B6E-4C1C-9752-2D3F0ACD0AB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Set destination target</a:t>
          </a:r>
          <a:endParaRPr lang="en-US" dirty="0"/>
        </a:p>
      </dgm:t>
    </dgm:pt>
    <dgm:pt modelId="{CA5C128F-3C23-4B33-B9B4-26FE9200B937}" type="parTrans" cxnId="{9CE60EFA-18A2-439C-BE78-D1BFAA65D06D}">
      <dgm:prSet/>
      <dgm:spPr/>
      <dgm:t>
        <a:bodyPr/>
        <a:lstStyle/>
        <a:p>
          <a:endParaRPr lang="en-US"/>
        </a:p>
      </dgm:t>
    </dgm:pt>
    <dgm:pt modelId="{F4F76463-9F9A-4524-B650-3E338AC5C418}" type="sibTrans" cxnId="{9CE60EFA-18A2-439C-BE78-D1BFAA65D06D}">
      <dgm:prSet/>
      <dgm:spPr/>
      <dgm:t>
        <a:bodyPr/>
        <a:lstStyle/>
        <a:p>
          <a:endParaRPr lang="en-US"/>
        </a:p>
      </dgm:t>
    </dgm:pt>
    <dgm:pt modelId="{3BC7246C-8FCD-48FA-935D-56D31B888DB1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Render full screen quad</a:t>
          </a:r>
          <a:endParaRPr lang="en-US" dirty="0"/>
        </a:p>
      </dgm:t>
    </dgm:pt>
    <dgm:pt modelId="{8B11CC34-8F19-4F77-BB23-8A8B86FE8B46}" type="parTrans" cxnId="{662E1911-2CF5-47D5-BB9D-B0F0D6CB441C}">
      <dgm:prSet/>
      <dgm:spPr/>
      <dgm:t>
        <a:bodyPr/>
        <a:lstStyle/>
        <a:p>
          <a:endParaRPr lang="en-US"/>
        </a:p>
      </dgm:t>
    </dgm:pt>
    <dgm:pt modelId="{00C7D390-729D-45EF-9CE2-9D22BD3A586D}" type="sibTrans" cxnId="{662E1911-2CF5-47D5-BB9D-B0F0D6CB441C}">
      <dgm:prSet/>
      <dgm:spPr/>
      <dgm:t>
        <a:bodyPr/>
        <a:lstStyle/>
        <a:p>
          <a:endParaRPr lang="en-US"/>
        </a:p>
      </dgm:t>
    </dgm:pt>
    <dgm:pt modelId="{3C6BCDCE-9BA4-4A05-BBD5-8F1378B0F5A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Swap source and destination</a:t>
          </a:r>
          <a:endParaRPr lang="en-US" dirty="0"/>
        </a:p>
      </dgm:t>
    </dgm:pt>
    <dgm:pt modelId="{6EE05279-EB0F-41C4-BDC3-0A0082E4135C}" type="parTrans" cxnId="{8C232EB1-9C00-4176-81B7-CF8890BC3C79}">
      <dgm:prSet/>
      <dgm:spPr/>
      <dgm:t>
        <a:bodyPr/>
        <a:lstStyle/>
        <a:p>
          <a:endParaRPr lang="en-US"/>
        </a:p>
      </dgm:t>
    </dgm:pt>
    <dgm:pt modelId="{0D8AD7A0-3A68-4C3F-A02E-22677BE3EAA4}" type="sibTrans" cxnId="{8C232EB1-9C00-4176-81B7-CF8890BC3C79}">
      <dgm:prSet/>
      <dgm:spPr/>
      <dgm:t>
        <a:bodyPr/>
        <a:lstStyle/>
        <a:p>
          <a:endParaRPr lang="en-US"/>
        </a:p>
      </dgm:t>
    </dgm:pt>
    <dgm:pt modelId="{C239F2BD-2D92-4C15-B370-98F6146F02C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Begin next effect</a:t>
          </a:r>
          <a:endParaRPr lang="en-US" dirty="0"/>
        </a:p>
      </dgm:t>
    </dgm:pt>
    <dgm:pt modelId="{B65E25C7-2FFE-41B0-BEF7-15A866F93BBA}" type="parTrans" cxnId="{EBA01ECC-7ED0-4714-BAE4-E69C8032624F}">
      <dgm:prSet/>
      <dgm:spPr/>
      <dgm:t>
        <a:bodyPr/>
        <a:lstStyle/>
        <a:p>
          <a:endParaRPr lang="en-US"/>
        </a:p>
      </dgm:t>
    </dgm:pt>
    <dgm:pt modelId="{1FC9276C-CA08-44ED-B4F0-D9ADF6BCD350}" type="sibTrans" cxnId="{EBA01ECC-7ED0-4714-BAE4-E69C8032624F}">
      <dgm:prSet/>
      <dgm:spPr/>
      <dgm:t>
        <a:bodyPr/>
        <a:lstStyle/>
        <a:p>
          <a:endParaRPr lang="en-US"/>
        </a:p>
      </dgm:t>
    </dgm:pt>
    <dgm:pt modelId="{FBD18F62-2D23-4A88-9C69-023E63DB6D78}" type="pres">
      <dgm:prSet presAssocID="{51D29190-CA93-4824-8B5A-8CC07AD3784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18D335-EDB3-47CB-9EC3-A4EE8E82D483}" type="pres">
      <dgm:prSet presAssocID="{88F84165-22AF-482D-9B07-A52D58AB74D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75FBD-E903-45BA-B6D9-E25B9F9A72F8}" type="pres">
      <dgm:prSet presAssocID="{88F84165-22AF-482D-9B07-A52D58AB74DA}" presName="spNode" presStyleCnt="0"/>
      <dgm:spPr/>
    </dgm:pt>
    <dgm:pt modelId="{8A24516F-05E9-42C4-8EB7-8B1ED23AE9C5}" type="pres">
      <dgm:prSet presAssocID="{A6CCA29D-3E23-4F22-ACFD-4CBF15025F24}" presName="sibTrans" presStyleLbl="sibTrans1D1" presStyleIdx="0" presStyleCnt="5"/>
      <dgm:spPr/>
      <dgm:t>
        <a:bodyPr/>
        <a:lstStyle/>
        <a:p>
          <a:endParaRPr lang="en-US"/>
        </a:p>
      </dgm:t>
    </dgm:pt>
    <dgm:pt modelId="{CD2935FE-6024-462E-8F6C-1920A2D67115}" type="pres">
      <dgm:prSet presAssocID="{EEAFA33C-5B6E-4C1C-9752-2D3F0ACD0AB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941C1-0E44-4070-B048-AEA88B56B85B}" type="pres">
      <dgm:prSet presAssocID="{EEAFA33C-5B6E-4C1C-9752-2D3F0ACD0ABC}" presName="spNode" presStyleCnt="0"/>
      <dgm:spPr/>
    </dgm:pt>
    <dgm:pt modelId="{F24B187F-9EF3-4686-9B2A-67BEA8314A6E}" type="pres">
      <dgm:prSet presAssocID="{F4F76463-9F9A-4524-B650-3E338AC5C418}" presName="sibTrans" presStyleLbl="sibTrans1D1" presStyleIdx="1" presStyleCnt="5"/>
      <dgm:spPr/>
      <dgm:t>
        <a:bodyPr/>
        <a:lstStyle/>
        <a:p>
          <a:endParaRPr lang="en-US"/>
        </a:p>
      </dgm:t>
    </dgm:pt>
    <dgm:pt modelId="{0A2FBC52-3C8C-41A1-BABB-621460D3ACCF}" type="pres">
      <dgm:prSet presAssocID="{3BC7246C-8FCD-48FA-935D-56D31B888DB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2540A-82F7-41DF-9EB6-9EECD9451540}" type="pres">
      <dgm:prSet presAssocID="{3BC7246C-8FCD-48FA-935D-56D31B888DB1}" presName="spNode" presStyleCnt="0"/>
      <dgm:spPr/>
    </dgm:pt>
    <dgm:pt modelId="{AF430AD0-8BD2-47B1-8687-A7FEDF5EE2B2}" type="pres">
      <dgm:prSet presAssocID="{00C7D390-729D-45EF-9CE2-9D22BD3A586D}" presName="sibTrans" presStyleLbl="sibTrans1D1" presStyleIdx="2" presStyleCnt="5"/>
      <dgm:spPr/>
      <dgm:t>
        <a:bodyPr/>
        <a:lstStyle/>
        <a:p>
          <a:endParaRPr lang="en-US"/>
        </a:p>
      </dgm:t>
    </dgm:pt>
    <dgm:pt modelId="{F5F10BD6-8EDF-4FBF-B7E0-034F069B26FA}" type="pres">
      <dgm:prSet presAssocID="{3C6BCDCE-9BA4-4A05-BBD5-8F1378B0F5A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CD85-861A-4A35-9267-6E6D5DC42F0D}" type="pres">
      <dgm:prSet presAssocID="{3C6BCDCE-9BA4-4A05-BBD5-8F1378B0F5AB}" presName="spNode" presStyleCnt="0"/>
      <dgm:spPr/>
    </dgm:pt>
    <dgm:pt modelId="{634A39B0-52AD-4DA5-BBCB-2EAB6F91B6C4}" type="pres">
      <dgm:prSet presAssocID="{0D8AD7A0-3A68-4C3F-A02E-22677BE3EAA4}" presName="sibTrans" presStyleLbl="sibTrans1D1" presStyleIdx="3" presStyleCnt="5"/>
      <dgm:spPr/>
      <dgm:t>
        <a:bodyPr/>
        <a:lstStyle/>
        <a:p>
          <a:endParaRPr lang="en-US"/>
        </a:p>
      </dgm:t>
    </dgm:pt>
    <dgm:pt modelId="{FB740C20-E1C1-4D8A-941C-3B08BA05C9D6}" type="pres">
      <dgm:prSet presAssocID="{C239F2BD-2D92-4C15-B370-98F6146F02C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CD814-7ECF-460A-B8A8-18F4CC11FD6B}" type="pres">
      <dgm:prSet presAssocID="{C239F2BD-2D92-4C15-B370-98F6146F02C6}" presName="spNode" presStyleCnt="0"/>
      <dgm:spPr/>
    </dgm:pt>
    <dgm:pt modelId="{4FFC9686-4052-4AAA-8086-07AC02C7A1C9}" type="pres">
      <dgm:prSet presAssocID="{1FC9276C-CA08-44ED-B4F0-D9ADF6BCD350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EC5DDE-A850-4945-9E1B-42BC5036CECE}" type="presOf" srcId="{00C7D390-729D-45EF-9CE2-9D22BD3A586D}" destId="{AF430AD0-8BD2-47B1-8687-A7FEDF5EE2B2}" srcOrd="0" destOrd="0" presId="urn:microsoft.com/office/officeart/2005/8/layout/cycle5"/>
    <dgm:cxn modelId="{F6C4AF61-528E-4725-AEDA-63A480AFA731}" type="presOf" srcId="{51D29190-CA93-4824-8B5A-8CC07AD3784F}" destId="{FBD18F62-2D23-4A88-9C69-023E63DB6D78}" srcOrd="0" destOrd="0" presId="urn:microsoft.com/office/officeart/2005/8/layout/cycle5"/>
    <dgm:cxn modelId="{8042A7B6-F6CB-48AE-92E2-C18BB2895215}" type="presOf" srcId="{EEAFA33C-5B6E-4C1C-9752-2D3F0ACD0ABC}" destId="{CD2935FE-6024-462E-8F6C-1920A2D67115}" srcOrd="0" destOrd="0" presId="urn:microsoft.com/office/officeart/2005/8/layout/cycle5"/>
    <dgm:cxn modelId="{6B2C996F-6F10-47F9-9F87-95CDE69B3810}" type="presOf" srcId="{1FC9276C-CA08-44ED-B4F0-D9ADF6BCD350}" destId="{4FFC9686-4052-4AAA-8086-07AC02C7A1C9}" srcOrd="0" destOrd="0" presId="urn:microsoft.com/office/officeart/2005/8/layout/cycle5"/>
    <dgm:cxn modelId="{EBA01ECC-7ED0-4714-BAE4-E69C8032624F}" srcId="{51D29190-CA93-4824-8B5A-8CC07AD3784F}" destId="{C239F2BD-2D92-4C15-B370-98F6146F02C6}" srcOrd="4" destOrd="0" parTransId="{B65E25C7-2FFE-41B0-BEF7-15A866F93BBA}" sibTransId="{1FC9276C-CA08-44ED-B4F0-D9ADF6BCD350}"/>
    <dgm:cxn modelId="{9CE60EFA-18A2-439C-BE78-D1BFAA65D06D}" srcId="{51D29190-CA93-4824-8B5A-8CC07AD3784F}" destId="{EEAFA33C-5B6E-4C1C-9752-2D3F0ACD0ABC}" srcOrd="1" destOrd="0" parTransId="{CA5C128F-3C23-4B33-B9B4-26FE9200B937}" sibTransId="{F4F76463-9F9A-4524-B650-3E338AC5C418}"/>
    <dgm:cxn modelId="{85F3715C-83A8-4912-91CD-1103C31EF941}" srcId="{51D29190-CA93-4824-8B5A-8CC07AD3784F}" destId="{88F84165-22AF-482D-9B07-A52D58AB74DA}" srcOrd="0" destOrd="0" parTransId="{8C52DE9E-20AA-47C1-BA23-B82540768636}" sibTransId="{A6CCA29D-3E23-4F22-ACFD-4CBF15025F24}"/>
    <dgm:cxn modelId="{DA35AC82-4357-4C11-BC14-E6B867210767}" type="presOf" srcId="{F4F76463-9F9A-4524-B650-3E338AC5C418}" destId="{F24B187F-9EF3-4686-9B2A-67BEA8314A6E}" srcOrd="0" destOrd="0" presId="urn:microsoft.com/office/officeart/2005/8/layout/cycle5"/>
    <dgm:cxn modelId="{662E1911-2CF5-47D5-BB9D-B0F0D6CB441C}" srcId="{51D29190-CA93-4824-8B5A-8CC07AD3784F}" destId="{3BC7246C-8FCD-48FA-935D-56D31B888DB1}" srcOrd="2" destOrd="0" parTransId="{8B11CC34-8F19-4F77-BB23-8A8B86FE8B46}" sibTransId="{00C7D390-729D-45EF-9CE2-9D22BD3A586D}"/>
    <dgm:cxn modelId="{1CE43B57-617D-4E82-A289-6B5C90EE7603}" type="presOf" srcId="{88F84165-22AF-482D-9B07-A52D58AB74DA}" destId="{9B18D335-EDB3-47CB-9EC3-A4EE8E82D483}" srcOrd="0" destOrd="0" presId="urn:microsoft.com/office/officeart/2005/8/layout/cycle5"/>
    <dgm:cxn modelId="{8C232EB1-9C00-4176-81B7-CF8890BC3C79}" srcId="{51D29190-CA93-4824-8B5A-8CC07AD3784F}" destId="{3C6BCDCE-9BA4-4A05-BBD5-8F1378B0F5AB}" srcOrd="3" destOrd="0" parTransId="{6EE05279-EB0F-41C4-BDC3-0A0082E4135C}" sibTransId="{0D8AD7A0-3A68-4C3F-A02E-22677BE3EAA4}"/>
    <dgm:cxn modelId="{E2AE1F40-17A4-489D-AE1C-468713BA639B}" type="presOf" srcId="{0D8AD7A0-3A68-4C3F-A02E-22677BE3EAA4}" destId="{634A39B0-52AD-4DA5-BBCB-2EAB6F91B6C4}" srcOrd="0" destOrd="0" presId="urn:microsoft.com/office/officeart/2005/8/layout/cycle5"/>
    <dgm:cxn modelId="{B0A5209F-6C72-4136-AEA2-9D80E7B8866B}" type="presOf" srcId="{C239F2BD-2D92-4C15-B370-98F6146F02C6}" destId="{FB740C20-E1C1-4D8A-941C-3B08BA05C9D6}" srcOrd="0" destOrd="0" presId="urn:microsoft.com/office/officeart/2005/8/layout/cycle5"/>
    <dgm:cxn modelId="{2B46A9A8-DEB8-4BB0-95CA-D0B065E0615A}" type="presOf" srcId="{A6CCA29D-3E23-4F22-ACFD-4CBF15025F24}" destId="{8A24516F-05E9-42C4-8EB7-8B1ED23AE9C5}" srcOrd="0" destOrd="0" presId="urn:microsoft.com/office/officeart/2005/8/layout/cycle5"/>
    <dgm:cxn modelId="{12BC1A7A-87EC-42E5-822F-3C46AA3CE8C8}" type="presOf" srcId="{3C6BCDCE-9BA4-4A05-BBD5-8F1378B0F5AB}" destId="{F5F10BD6-8EDF-4FBF-B7E0-034F069B26FA}" srcOrd="0" destOrd="0" presId="urn:microsoft.com/office/officeart/2005/8/layout/cycle5"/>
    <dgm:cxn modelId="{B3CF1271-4AD0-4AD0-92ED-39F6B164FE6B}" type="presOf" srcId="{3BC7246C-8FCD-48FA-935D-56D31B888DB1}" destId="{0A2FBC52-3C8C-41A1-BABB-621460D3ACCF}" srcOrd="0" destOrd="0" presId="urn:microsoft.com/office/officeart/2005/8/layout/cycle5"/>
    <dgm:cxn modelId="{97040907-F0DA-4336-80D6-88E7CE718594}" type="presParOf" srcId="{FBD18F62-2D23-4A88-9C69-023E63DB6D78}" destId="{9B18D335-EDB3-47CB-9EC3-A4EE8E82D483}" srcOrd="0" destOrd="0" presId="urn:microsoft.com/office/officeart/2005/8/layout/cycle5"/>
    <dgm:cxn modelId="{B02E241E-3575-4690-A606-E44DAF4290C5}" type="presParOf" srcId="{FBD18F62-2D23-4A88-9C69-023E63DB6D78}" destId="{70475FBD-E903-45BA-B6D9-E25B9F9A72F8}" srcOrd="1" destOrd="0" presId="urn:microsoft.com/office/officeart/2005/8/layout/cycle5"/>
    <dgm:cxn modelId="{09BEB2CD-ED5F-488F-840B-B5025817DF3F}" type="presParOf" srcId="{FBD18F62-2D23-4A88-9C69-023E63DB6D78}" destId="{8A24516F-05E9-42C4-8EB7-8B1ED23AE9C5}" srcOrd="2" destOrd="0" presId="urn:microsoft.com/office/officeart/2005/8/layout/cycle5"/>
    <dgm:cxn modelId="{7003F6B7-EE10-48D6-A0A9-1A37FDF00A39}" type="presParOf" srcId="{FBD18F62-2D23-4A88-9C69-023E63DB6D78}" destId="{CD2935FE-6024-462E-8F6C-1920A2D67115}" srcOrd="3" destOrd="0" presId="urn:microsoft.com/office/officeart/2005/8/layout/cycle5"/>
    <dgm:cxn modelId="{EAD96975-6DDB-46E3-A035-A7FACDEB2FA4}" type="presParOf" srcId="{FBD18F62-2D23-4A88-9C69-023E63DB6D78}" destId="{7BF941C1-0E44-4070-B048-AEA88B56B85B}" srcOrd="4" destOrd="0" presId="urn:microsoft.com/office/officeart/2005/8/layout/cycle5"/>
    <dgm:cxn modelId="{42726ED5-D270-4F4C-A513-64E5FB40AC0B}" type="presParOf" srcId="{FBD18F62-2D23-4A88-9C69-023E63DB6D78}" destId="{F24B187F-9EF3-4686-9B2A-67BEA8314A6E}" srcOrd="5" destOrd="0" presId="urn:microsoft.com/office/officeart/2005/8/layout/cycle5"/>
    <dgm:cxn modelId="{743CC8DB-489A-432A-83BA-7CE9B21A42C6}" type="presParOf" srcId="{FBD18F62-2D23-4A88-9C69-023E63DB6D78}" destId="{0A2FBC52-3C8C-41A1-BABB-621460D3ACCF}" srcOrd="6" destOrd="0" presId="urn:microsoft.com/office/officeart/2005/8/layout/cycle5"/>
    <dgm:cxn modelId="{9AD1E3C7-BDFD-44A6-90CD-73843B870DB2}" type="presParOf" srcId="{FBD18F62-2D23-4A88-9C69-023E63DB6D78}" destId="{47D2540A-82F7-41DF-9EB6-9EECD9451540}" srcOrd="7" destOrd="0" presId="urn:microsoft.com/office/officeart/2005/8/layout/cycle5"/>
    <dgm:cxn modelId="{68782C99-7B9E-4DED-A003-0D11CB659A67}" type="presParOf" srcId="{FBD18F62-2D23-4A88-9C69-023E63DB6D78}" destId="{AF430AD0-8BD2-47B1-8687-A7FEDF5EE2B2}" srcOrd="8" destOrd="0" presId="urn:microsoft.com/office/officeart/2005/8/layout/cycle5"/>
    <dgm:cxn modelId="{A6DF5CB7-4F12-4F8C-818C-2C87A71004AF}" type="presParOf" srcId="{FBD18F62-2D23-4A88-9C69-023E63DB6D78}" destId="{F5F10BD6-8EDF-4FBF-B7E0-034F069B26FA}" srcOrd="9" destOrd="0" presId="urn:microsoft.com/office/officeart/2005/8/layout/cycle5"/>
    <dgm:cxn modelId="{32ED6A6C-31F5-4A95-8CE1-ACE6F9244AB7}" type="presParOf" srcId="{FBD18F62-2D23-4A88-9C69-023E63DB6D78}" destId="{C073CD85-861A-4A35-9267-6E6D5DC42F0D}" srcOrd="10" destOrd="0" presId="urn:microsoft.com/office/officeart/2005/8/layout/cycle5"/>
    <dgm:cxn modelId="{897D536A-8370-4163-98A8-32D766B988D6}" type="presParOf" srcId="{FBD18F62-2D23-4A88-9C69-023E63DB6D78}" destId="{634A39B0-52AD-4DA5-BBCB-2EAB6F91B6C4}" srcOrd="11" destOrd="0" presId="urn:microsoft.com/office/officeart/2005/8/layout/cycle5"/>
    <dgm:cxn modelId="{09B78AC0-56E0-4B89-9CCF-17A090363F22}" type="presParOf" srcId="{FBD18F62-2D23-4A88-9C69-023E63DB6D78}" destId="{FB740C20-E1C1-4D8A-941C-3B08BA05C9D6}" srcOrd="12" destOrd="0" presId="urn:microsoft.com/office/officeart/2005/8/layout/cycle5"/>
    <dgm:cxn modelId="{6A340EF4-D76C-4906-AEB7-25BCF1F535DD}" type="presParOf" srcId="{FBD18F62-2D23-4A88-9C69-023E63DB6D78}" destId="{AD0CD814-7ECF-460A-B8A8-18F4CC11FD6B}" srcOrd="13" destOrd="0" presId="urn:microsoft.com/office/officeart/2005/8/layout/cycle5"/>
    <dgm:cxn modelId="{BF04222C-82E0-49AA-BAB4-1675ABD59A73}" type="presParOf" srcId="{FBD18F62-2D23-4A88-9C69-023E63DB6D78}" destId="{4FFC9686-4052-4AAA-8086-07AC02C7A1C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5F82AB-F57A-4D2D-ADB3-14038F6AA37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E092A8E-407D-4EB8-925F-418492A3CEA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Normal scene rendering</a:t>
          </a:r>
          <a:endParaRPr lang="en-US" dirty="0"/>
        </a:p>
      </dgm:t>
    </dgm:pt>
    <dgm:pt modelId="{87509ADD-AA3E-41A2-A940-F28392F3A0B1}" type="parTrans" cxnId="{49A47C9F-9AD4-4E5C-AA28-A10939D9A99F}">
      <dgm:prSet/>
      <dgm:spPr/>
      <dgm:t>
        <a:bodyPr/>
        <a:lstStyle/>
        <a:p>
          <a:endParaRPr lang="en-US"/>
        </a:p>
      </dgm:t>
    </dgm:pt>
    <dgm:pt modelId="{4E6377E4-5645-4161-93DE-35ED597E0F62}" type="sibTrans" cxnId="{49A47C9F-9AD4-4E5C-AA28-A10939D9A99F}">
      <dgm:prSet/>
      <dgm:spPr/>
      <dgm:t>
        <a:bodyPr/>
        <a:lstStyle/>
        <a:p>
          <a:endParaRPr lang="en-US"/>
        </a:p>
      </dgm:t>
    </dgm:pt>
    <dgm:pt modelId="{27D82540-3E94-4F08-8B3F-AA19354EE7AD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Apply Post-Process Swap Chain</a:t>
          </a:r>
          <a:endParaRPr lang="en-US" dirty="0"/>
        </a:p>
      </dgm:t>
    </dgm:pt>
    <dgm:pt modelId="{388AB984-A123-4586-91C1-22C8B3C582FF}" type="parTrans" cxnId="{4ED923A1-F3DA-4851-8F7C-E6A6ACC9EB01}">
      <dgm:prSet/>
      <dgm:spPr/>
      <dgm:t>
        <a:bodyPr/>
        <a:lstStyle/>
        <a:p>
          <a:endParaRPr lang="en-US"/>
        </a:p>
      </dgm:t>
    </dgm:pt>
    <dgm:pt modelId="{5EFFAB6A-333A-4030-8529-BE74ABEE0B5A}" type="sibTrans" cxnId="{4ED923A1-F3DA-4851-8F7C-E6A6ACC9EB01}">
      <dgm:prSet/>
      <dgm:spPr/>
      <dgm:t>
        <a:bodyPr/>
        <a:lstStyle/>
        <a:p>
          <a:endParaRPr lang="en-US"/>
        </a:p>
      </dgm:t>
    </dgm:pt>
    <dgm:pt modelId="{87034614-746B-4020-981A-4781398D0022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Render resulting surface to the screen</a:t>
          </a:r>
          <a:endParaRPr lang="en-US" dirty="0"/>
        </a:p>
      </dgm:t>
    </dgm:pt>
    <dgm:pt modelId="{A4DA36FC-5782-410C-B93C-799A81949B72}" type="parTrans" cxnId="{CF1DA4E8-2F90-4B8A-9DEF-8896515344BB}">
      <dgm:prSet/>
      <dgm:spPr/>
      <dgm:t>
        <a:bodyPr/>
        <a:lstStyle/>
        <a:p>
          <a:endParaRPr lang="en-US"/>
        </a:p>
      </dgm:t>
    </dgm:pt>
    <dgm:pt modelId="{1EDCEAE9-5038-4F3B-9857-82DC6BCCFB97}" type="sibTrans" cxnId="{CF1DA4E8-2F90-4B8A-9DEF-8896515344BB}">
      <dgm:prSet/>
      <dgm:spPr/>
      <dgm:t>
        <a:bodyPr/>
        <a:lstStyle/>
        <a:p>
          <a:endParaRPr lang="en-US"/>
        </a:p>
      </dgm:t>
    </dgm:pt>
    <dgm:pt modelId="{2C4DAEE5-7079-4306-A8A3-CA5887F24054}" type="pres">
      <dgm:prSet presAssocID="{935F82AB-F57A-4D2D-ADB3-14038F6AA376}" presName="CompostProcess" presStyleCnt="0">
        <dgm:presLayoutVars>
          <dgm:dir/>
          <dgm:resizeHandles val="exact"/>
        </dgm:presLayoutVars>
      </dgm:prSet>
      <dgm:spPr/>
    </dgm:pt>
    <dgm:pt modelId="{0C8C0478-7BB9-4204-933E-467098DE1AF4}" type="pres">
      <dgm:prSet presAssocID="{935F82AB-F57A-4D2D-ADB3-14038F6AA376}" presName="arrow" presStyleLbl="bgShp" presStyleIdx="0" presStyleCn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DA727CC4-EEE1-45E1-9549-736EB2C759B4}" type="pres">
      <dgm:prSet presAssocID="{935F82AB-F57A-4D2D-ADB3-14038F6AA376}" presName="linearProcess" presStyleCnt="0"/>
      <dgm:spPr/>
    </dgm:pt>
    <dgm:pt modelId="{1ED8954E-C473-4FEE-AADE-4309D02A47F2}" type="pres">
      <dgm:prSet presAssocID="{8E092A8E-407D-4EB8-925F-418492A3CEAB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495B12-2F8E-44E8-AC49-3F8460EF882F}" type="pres">
      <dgm:prSet presAssocID="{4E6377E4-5645-4161-93DE-35ED597E0F62}" presName="sibTrans" presStyleCnt="0"/>
      <dgm:spPr/>
    </dgm:pt>
    <dgm:pt modelId="{3B5B1B29-3D57-4DC7-9E79-ABC99355416E}" type="pres">
      <dgm:prSet presAssocID="{27D82540-3E94-4F08-8B3F-AA19354EE7A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685E3-CBAC-4D68-A597-907A92CDC465}" type="pres">
      <dgm:prSet presAssocID="{5EFFAB6A-333A-4030-8529-BE74ABEE0B5A}" presName="sibTrans" presStyleCnt="0"/>
      <dgm:spPr/>
    </dgm:pt>
    <dgm:pt modelId="{6316C906-E0CB-4C7D-84D9-D420463A45A3}" type="pres">
      <dgm:prSet presAssocID="{87034614-746B-4020-981A-4781398D002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D923A1-F3DA-4851-8F7C-E6A6ACC9EB01}" srcId="{935F82AB-F57A-4D2D-ADB3-14038F6AA376}" destId="{27D82540-3E94-4F08-8B3F-AA19354EE7AD}" srcOrd="1" destOrd="0" parTransId="{388AB984-A123-4586-91C1-22C8B3C582FF}" sibTransId="{5EFFAB6A-333A-4030-8529-BE74ABEE0B5A}"/>
    <dgm:cxn modelId="{7E8C32CC-7705-4168-95CC-E95F438C23B0}" type="presOf" srcId="{8E092A8E-407D-4EB8-925F-418492A3CEAB}" destId="{1ED8954E-C473-4FEE-AADE-4309D02A47F2}" srcOrd="0" destOrd="0" presId="urn:microsoft.com/office/officeart/2005/8/layout/hProcess9"/>
    <dgm:cxn modelId="{BD036296-D584-4FE6-94F1-3D1D1CBC6CC1}" type="presOf" srcId="{27D82540-3E94-4F08-8B3F-AA19354EE7AD}" destId="{3B5B1B29-3D57-4DC7-9E79-ABC99355416E}" srcOrd="0" destOrd="0" presId="urn:microsoft.com/office/officeart/2005/8/layout/hProcess9"/>
    <dgm:cxn modelId="{13E847D1-8EC4-4BAD-A7EB-9621F6B5E321}" type="presOf" srcId="{935F82AB-F57A-4D2D-ADB3-14038F6AA376}" destId="{2C4DAEE5-7079-4306-A8A3-CA5887F24054}" srcOrd="0" destOrd="0" presId="urn:microsoft.com/office/officeart/2005/8/layout/hProcess9"/>
    <dgm:cxn modelId="{AFEC6375-1B3C-470D-A5EC-D280218D19C8}" type="presOf" srcId="{87034614-746B-4020-981A-4781398D0022}" destId="{6316C906-E0CB-4C7D-84D9-D420463A45A3}" srcOrd="0" destOrd="0" presId="urn:microsoft.com/office/officeart/2005/8/layout/hProcess9"/>
    <dgm:cxn modelId="{CF1DA4E8-2F90-4B8A-9DEF-8896515344BB}" srcId="{935F82AB-F57A-4D2D-ADB3-14038F6AA376}" destId="{87034614-746B-4020-981A-4781398D0022}" srcOrd="2" destOrd="0" parTransId="{A4DA36FC-5782-410C-B93C-799A81949B72}" sibTransId="{1EDCEAE9-5038-4F3B-9857-82DC6BCCFB97}"/>
    <dgm:cxn modelId="{49A47C9F-9AD4-4E5C-AA28-A10939D9A99F}" srcId="{935F82AB-F57A-4D2D-ADB3-14038F6AA376}" destId="{8E092A8E-407D-4EB8-925F-418492A3CEAB}" srcOrd="0" destOrd="0" parTransId="{87509ADD-AA3E-41A2-A940-F28392F3A0B1}" sibTransId="{4E6377E4-5645-4161-93DE-35ED597E0F62}"/>
    <dgm:cxn modelId="{180F6A83-8862-4BD4-939D-8BDB577F7C65}" type="presParOf" srcId="{2C4DAEE5-7079-4306-A8A3-CA5887F24054}" destId="{0C8C0478-7BB9-4204-933E-467098DE1AF4}" srcOrd="0" destOrd="0" presId="urn:microsoft.com/office/officeart/2005/8/layout/hProcess9"/>
    <dgm:cxn modelId="{2038490E-97F7-4DB3-8707-C7B6BB342224}" type="presParOf" srcId="{2C4DAEE5-7079-4306-A8A3-CA5887F24054}" destId="{DA727CC4-EEE1-45E1-9549-736EB2C759B4}" srcOrd="1" destOrd="0" presId="urn:microsoft.com/office/officeart/2005/8/layout/hProcess9"/>
    <dgm:cxn modelId="{D75475DD-E6B4-48E2-8E4C-D6DD73E3DDE7}" type="presParOf" srcId="{DA727CC4-EEE1-45E1-9549-736EB2C759B4}" destId="{1ED8954E-C473-4FEE-AADE-4309D02A47F2}" srcOrd="0" destOrd="0" presId="urn:microsoft.com/office/officeart/2005/8/layout/hProcess9"/>
    <dgm:cxn modelId="{A746820E-4584-4550-8445-445320B8F469}" type="presParOf" srcId="{DA727CC4-EEE1-45E1-9549-736EB2C759B4}" destId="{42495B12-2F8E-44E8-AC49-3F8460EF882F}" srcOrd="1" destOrd="0" presId="urn:microsoft.com/office/officeart/2005/8/layout/hProcess9"/>
    <dgm:cxn modelId="{7C2991BD-62EE-4A36-9875-C57A7C2DEED2}" type="presParOf" srcId="{DA727CC4-EEE1-45E1-9549-736EB2C759B4}" destId="{3B5B1B29-3D57-4DC7-9E79-ABC99355416E}" srcOrd="2" destOrd="0" presId="urn:microsoft.com/office/officeart/2005/8/layout/hProcess9"/>
    <dgm:cxn modelId="{40C2D77F-A952-44B3-8B4C-0A5DF44FD93E}" type="presParOf" srcId="{DA727CC4-EEE1-45E1-9549-736EB2C759B4}" destId="{91C685E3-CBAC-4D68-A597-907A92CDC465}" srcOrd="3" destOrd="0" presId="urn:microsoft.com/office/officeart/2005/8/layout/hProcess9"/>
    <dgm:cxn modelId="{13EFD937-0AF5-427D-9F7C-F40BC091E936}" type="presParOf" srcId="{DA727CC4-EEE1-45E1-9549-736EB2C759B4}" destId="{6316C906-E0CB-4C7D-84D9-D420463A45A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C8C0478-7BB9-4204-933E-467098DE1AF4}">
      <dsp:nvSpPr>
        <dsp:cNvPr id="0" name=""/>
        <dsp:cNvSpPr/>
      </dsp:nvSpPr>
      <dsp:spPr>
        <a:xfrm>
          <a:off x="582929" y="0"/>
          <a:ext cx="6606540" cy="4572000"/>
        </a:xfrm>
        <a:prstGeom prst="rightArrow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1ED8954E-C473-4FEE-AADE-4309D02A47F2}">
      <dsp:nvSpPr>
        <dsp:cNvPr id="0" name=""/>
        <dsp:cNvSpPr/>
      </dsp:nvSpPr>
      <dsp:spPr>
        <a:xfrm>
          <a:off x="263381" y="1371599"/>
          <a:ext cx="2331720" cy="1828800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Normal scene rendering</a:t>
          </a:r>
          <a:endParaRPr lang="en-US" sz="2600" kern="1200" dirty="0"/>
        </a:p>
      </dsp:txBody>
      <dsp:txXfrm>
        <a:off x="263381" y="1371599"/>
        <a:ext cx="2331720" cy="1828800"/>
      </dsp:txXfrm>
    </dsp:sp>
    <dsp:sp modelId="{3B5B1B29-3D57-4DC7-9E79-ABC99355416E}">
      <dsp:nvSpPr>
        <dsp:cNvPr id="0" name=""/>
        <dsp:cNvSpPr/>
      </dsp:nvSpPr>
      <dsp:spPr>
        <a:xfrm>
          <a:off x="2720340" y="1371599"/>
          <a:ext cx="2331720" cy="1828800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Apply Post-Process Effect</a:t>
          </a:r>
          <a:endParaRPr lang="en-US" sz="2600" kern="1200" dirty="0"/>
        </a:p>
      </dsp:txBody>
      <dsp:txXfrm>
        <a:off x="2720340" y="1371599"/>
        <a:ext cx="2331720" cy="1828800"/>
      </dsp:txXfrm>
    </dsp:sp>
    <dsp:sp modelId="{6316C906-E0CB-4C7D-84D9-D420463A45A3}">
      <dsp:nvSpPr>
        <dsp:cNvPr id="0" name=""/>
        <dsp:cNvSpPr/>
      </dsp:nvSpPr>
      <dsp:spPr>
        <a:xfrm>
          <a:off x="5177298" y="1371599"/>
          <a:ext cx="2331720" cy="1828800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Render resulting surface to the screen</a:t>
          </a:r>
          <a:endParaRPr lang="en-US" sz="2600" kern="1200" dirty="0"/>
        </a:p>
      </dsp:txBody>
      <dsp:txXfrm>
        <a:off x="5177298" y="1371599"/>
        <a:ext cx="2331720" cy="18288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18D335-EDB3-47CB-9EC3-A4EE8E82D483}">
      <dsp:nvSpPr>
        <dsp:cNvPr id="0" name=""/>
        <dsp:cNvSpPr/>
      </dsp:nvSpPr>
      <dsp:spPr>
        <a:xfrm>
          <a:off x="3134766" y="849"/>
          <a:ext cx="1502866" cy="976863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Set source texture</a:t>
          </a:r>
          <a:endParaRPr lang="en-US" sz="1700" kern="1200" dirty="0"/>
        </a:p>
      </dsp:txBody>
      <dsp:txXfrm>
        <a:off x="3134766" y="849"/>
        <a:ext cx="1502866" cy="976863"/>
      </dsp:txXfrm>
    </dsp:sp>
    <dsp:sp modelId="{8A24516F-05E9-42C4-8EB7-8B1ED23AE9C5}">
      <dsp:nvSpPr>
        <dsp:cNvPr id="0" name=""/>
        <dsp:cNvSpPr/>
      </dsp:nvSpPr>
      <dsp:spPr>
        <a:xfrm>
          <a:off x="1935437" y="489280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2903308" y="248372"/>
              </a:moveTo>
              <a:arcTo wR="1950762" hR="1950762" stAng="17953710" swAng="1211103"/>
            </a:path>
          </a:pathLst>
        </a:custGeom>
        <a:noFill/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935FE-6024-462E-8F6C-1920A2D67115}">
      <dsp:nvSpPr>
        <dsp:cNvPr id="0" name=""/>
        <dsp:cNvSpPr/>
      </dsp:nvSpPr>
      <dsp:spPr>
        <a:xfrm>
          <a:off x="4990052" y="1348793"/>
          <a:ext cx="1502866" cy="976863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Set destination target</a:t>
          </a:r>
          <a:endParaRPr lang="en-US" sz="1700" kern="1200" dirty="0"/>
        </a:p>
      </dsp:txBody>
      <dsp:txXfrm>
        <a:off x="4990052" y="1348793"/>
        <a:ext cx="1502866" cy="976863"/>
      </dsp:txXfrm>
    </dsp:sp>
    <dsp:sp modelId="{F24B187F-9EF3-4686-9B2A-67BEA8314A6E}">
      <dsp:nvSpPr>
        <dsp:cNvPr id="0" name=""/>
        <dsp:cNvSpPr/>
      </dsp:nvSpPr>
      <dsp:spPr>
        <a:xfrm>
          <a:off x="1935437" y="489280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3896840" y="2085882"/>
              </a:moveTo>
              <a:arcTo wR="1950762" hR="1950762" stAng="21838306" swAng="1359389"/>
            </a:path>
          </a:pathLst>
        </a:custGeom>
        <a:noFill/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2FBC52-3C8C-41A1-BABB-621460D3ACCF}">
      <dsp:nvSpPr>
        <dsp:cNvPr id="0" name=""/>
        <dsp:cNvSpPr/>
      </dsp:nvSpPr>
      <dsp:spPr>
        <a:xfrm>
          <a:off x="4281396" y="3529812"/>
          <a:ext cx="1502866" cy="976863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Render full screen quad</a:t>
          </a:r>
          <a:endParaRPr lang="en-US" sz="1700" kern="1200" dirty="0"/>
        </a:p>
      </dsp:txBody>
      <dsp:txXfrm>
        <a:off x="4281396" y="3529812"/>
        <a:ext cx="1502866" cy="976863"/>
      </dsp:txXfrm>
    </dsp:sp>
    <dsp:sp modelId="{AF430AD0-8BD2-47B1-8687-A7FEDF5EE2B2}">
      <dsp:nvSpPr>
        <dsp:cNvPr id="0" name=""/>
        <dsp:cNvSpPr/>
      </dsp:nvSpPr>
      <dsp:spPr>
        <a:xfrm>
          <a:off x="1935437" y="489280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2190031" y="3886796"/>
              </a:moveTo>
              <a:arcTo wR="1950762" hR="1950762" stAng="4977283" swAng="845433"/>
            </a:path>
          </a:pathLst>
        </a:custGeom>
        <a:noFill/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10BD6-8EDF-4FBF-B7E0-034F069B26FA}">
      <dsp:nvSpPr>
        <dsp:cNvPr id="0" name=""/>
        <dsp:cNvSpPr/>
      </dsp:nvSpPr>
      <dsp:spPr>
        <a:xfrm>
          <a:off x="1988137" y="3529812"/>
          <a:ext cx="1502866" cy="976863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Swap source and destination</a:t>
          </a:r>
          <a:endParaRPr lang="en-US" sz="1700" kern="1200" dirty="0"/>
        </a:p>
      </dsp:txBody>
      <dsp:txXfrm>
        <a:off x="1988137" y="3529812"/>
        <a:ext cx="1502866" cy="976863"/>
      </dsp:txXfrm>
    </dsp:sp>
    <dsp:sp modelId="{634A39B0-52AD-4DA5-BBCB-2EAB6F91B6C4}">
      <dsp:nvSpPr>
        <dsp:cNvPr id="0" name=""/>
        <dsp:cNvSpPr/>
      </dsp:nvSpPr>
      <dsp:spPr>
        <a:xfrm>
          <a:off x="1935437" y="489280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206910" y="2825094"/>
              </a:moveTo>
              <a:arcTo wR="1950762" hR="1950762" stAng="9202305" swAng="1359389"/>
            </a:path>
          </a:pathLst>
        </a:custGeom>
        <a:noFill/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740C20-E1C1-4D8A-941C-3B08BA05C9D6}">
      <dsp:nvSpPr>
        <dsp:cNvPr id="0" name=""/>
        <dsp:cNvSpPr/>
      </dsp:nvSpPr>
      <dsp:spPr>
        <a:xfrm>
          <a:off x="1279480" y="1348793"/>
          <a:ext cx="1502866" cy="976863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Begin next effect</a:t>
          </a:r>
          <a:endParaRPr lang="en-US" sz="1700" kern="1200" dirty="0"/>
        </a:p>
      </dsp:txBody>
      <dsp:txXfrm>
        <a:off x="1279480" y="1348793"/>
        <a:ext cx="1502866" cy="976863"/>
      </dsp:txXfrm>
    </dsp:sp>
    <dsp:sp modelId="{4FFC9686-4052-4AAA-8086-07AC02C7A1C9}">
      <dsp:nvSpPr>
        <dsp:cNvPr id="0" name=""/>
        <dsp:cNvSpPr/>
      </dsp:nvSpPr>
      <dsp:spPr>
        <a:xfrm>
          <a:off x="1935437" y="489280"/>
          <a:ext cx="3901525" cy="3901525"/>
        </a:xfrm>
        <a:custGeom>
          <a:avLst/>
          <a:gdLst/>
          <a:ahLst/>
          <a:cxnLst/>
          <a:rect l="0" t="0" r="0" b="0"/>
          <a:pathLst>
            <a:path>
              <a:moveTo>
                <a:pt x="469304" y="681606"/>
              </a:moveTo>
              <a:arcTo wR="1950762" hR="1950762" stAng="13235187" swAng="1211103"/>
            </a:path>
          </a:pathLst>
        </a:custGeom>
        <a:noFill/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C8C0478-7BB9-4204-933E-467098DE1AF4}">
      <dsp:nvSpPr>
        <dsp:cNvPr id="0" name=""/>
        <dsp:cNvSpPr/>
      </dsp:nvSpPr>
      <dsp:spPr>
        <a:xfrm>
          <a:off x="582929" y="0"/>
          <a:ext cx="6606540" cy="4572000"/>
        </a:xfrm>
        <a:prstGeom prst="rightArrow">
          <a:avLst/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1ED8954E-C473-4FEE-AADE-4309D02A47F2}">
      <dsp:nvSpPr>
        <dsp:cNvPr id="0" name=""/>
        <dsp:cNvSpPr/>
      </dsp:nvSpPr>
      <dsp:spPr>
        <a:xfrm>
          <a:off x="263381" y="1371599"/>
          <a:ext cx="2331720" cy="1828800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Normal scene rendering</a:t>
          </a:r>
          <a:endParaRPr lang="en-US" sz="2600" kern="1200" dirty="0"/>
        </a:p>
      </dsp:txBody>
      <dsp:txXfrm>
        <a:off x="263381" y="1371599"/>
        <a:ext cx="2331720" cy="1828800"/>
      </dsp:txXfrm>
    </dsp:sp>
    <dsp:sp modelId="{3B5B1B29-3D57-4DC7-9E79-ABC99355416E}">
      <dsp:nvSpPr>
        <dsp:cNvPr id="0" name=""/>
        <dsp:cNvSpPr/>
      </dsp:nvSpPr>
      <dsp:spPr>
        <a:xfrm>
          <a:off x="2720340" y="1371599"/>
          <a:ext cx="2331720" cy="1828800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Apply Post-Process Swap Chain</a:t>
          </a:r>
          <a:endParaRPr lang="en-US" sz="2600" kern="1200" dirty="0"/>
        </a:p>
      </dsp:txBody>
      <dsp:txXfrm>
        <a:off x="2720340" y="1371599"/>
        <a:ext cx="2331720" cy="1828800"/>
      </dsp:txXfrm>
    </dsp:sp>
    <dsp:sp modelId="{6316C906-E0CB-4C7D-84D9-D420463A45A3}">
      <dsp:nvSpPr>
        <dsp:cNvPr id="0" name=""/>
        <dsp:cNvSpPr/>
      </dsp:nvSpPr>
      <dsp:spPr>
        <a:xfrm>
          <a:off x="5177298" y="1371599"/>
          <a:ext cx="2331720" cy="1828800"/>
        </a:xfrm>
        <a:prstGeom prst="roundRect">
          <a:avLst/>
        </a:prstGeom>
        <a:gradFill rotWithShape="1">
          <a:gsLst>
            <a:gs pos="0">
              <a:schemeClr val="accent1">
                <a:tint val="25000"/>
                <a:satMod val="125000"/>
              </a:schemeClr>
            </a:gs>
            <a:gs pos="40000">
              <a:schemeClr val="accent1">
                <a:tint val="55000"/>
                <a:satMod val="130000"/>
              </a:schemeClr>
            </a:gs>
            <a:gs pos="50000">
              <a:schemeClr val="accent1">
                <a:tint val="59000"/>
                <a:satMod val="130000"/>
              </a:schemeClr>
            </a:gs>
            <a:gs pos="65000">
              <a:schemeClr val="accent1">
                <a:tint val="55000"/>
                <a:satMod val="130000"/>
              </a:schemeClr>
            </a:gs>
            <a:gs pos="100000">
              <a:schemeClr val="accent1"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/>
          </a:solidFill>
          <a:prstDash val="solid"/>
        </a:ln>
        <a:effectLst>
          <a:glow rad="63500">
            <a:schemeClr val="accent1">
              <a:alpha val="45000"/>
              <a:satMod val="120000"/>
            </a:schemeClr>
          </a:glo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Render resulting surface to the screen</a:t>
          </a:r>
          <a:endParaRPr lang="en-US" sz="2600" kern="1200" dirty="0"/>
        </a:p>
      </dsp:txBody>
      <dsp:txXfrm>
        <a:off x="5177298" y="1371599"/>
        <a:ext cx="2331720" cy="182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1E54182-6362-41D5-B8B3-B66CACD5AF71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3F19C0EB-4C45-4577-8DC0-E60FE8B6D1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e.msdn.com/en-U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Post-Process Effects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additional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post-process effects need information beyond just the output colors of the scene rendering.</a:t>
            </a:r>
          </a:p>
          <a:p>
            <a:r>
              <a:rPr lang="en-US" dirty="0" smtClean="0"/>
              <a:t>Effects will commonly need depth information or </a:t>
            </a:r>
            <a:r>
              <a:rPr lang="en-US" dirty="0" err="1" smtClean="0"/>
              <a:t>normals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a forward renderer we would have to use Multiple Render Targets in our normal pass to output this extra data.</a:t>
            </a:r>
          </a:p>
          <a:p>
            <a:r>
              <a:rPr lang="en-US" dirty="0" smtClean="0"/>
              <a:t>In a deferred renderer we typically already have this data.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– Sharp Image</a:t>
            </a:r>
            <a:endParaRPr lang="en-US" dirty="0"/>
          </a:p>
        </p:txBody>
      </p:sp>
      <p:pic>
        <p:nvPicPr>
          <p:cNvPr id="4" name="Content Placeholder 3" descr="Shar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6469" y="1784350"/>
            <a:ext cx="6708262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– With Blur</a:t>
            </a:r>
            <a:endParaRPr lang="en-US" dirty="0"/>
          </a:p>
        </p:txBody>
      </p:sp>
      <p:pic>
        <p:nvPicPr>
          <p:cNvPr id="4" name="Content Placeholder 3" descr="BlurOnePas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9796" y="1784350"/>
            <a:ext cx="6701607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– Blur of Blur</a:t>
            </a:r>
            <a:endParaRPr lang="en-US" dirty="0"/>
          </a:p>
        </p:txBody>
      </p:sp>
      <p:pic>
        <p:nvPicPr>
          <p:cNvPr id="4" name="Content Placeholder 3" descr="BlurTwoPas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3350" y="1784350"/>
            <a:ext cx="6714499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Ultimately any type of blur is going to do some sort of averaging of neighboring pixels.</a:t>
            </a:r>
          </a:p>
          <a:p>
            <a:r>
              <a:rPr lang="en-US" dirty="0" smtClean="0"/>
              <a:t>A Gaussian Blur will sample a varying number of neighbors and weight the averages based on distance, using the Gaussian function.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 is the distance from the </a:t>
            </a:r>
            <a:r>
              <a:rPr lang="en-US" dirty="0" err="1" smtClean="0"/>
              <a:t>texel</a:t>
            </a:r>
            <a:endParaRPr lang="en-US" dirty="0" smtClean="0"/>
          </a:p>
          <a:p>
            <a:r>
              <a:rPr lang="el-GR" dirty="0" smtClean="0"/>
              <a:t>σ</a:t>
            </a:r>
            <a:r>
              <a:rPr lang="en-US" dirty="0" smtClean="0"/>
              <a:t> is the standard deviation, in simple terms make it bigger to make it blurrier.</a:t>
            </a:r>
            <a:endParaRPr lang="el-GR" dirty="0" smtClean="0"/>
          </a:p>
        </p:txBody>
      </p:sp>
      <p:pic>
        <p:nvPicPr>
          <p:cNvPr id="4" name="Picture 3" descr="PostProcessFun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3733800"/>
            <a:ext cx="4182894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(1 / </a:t>
            </a:r>
            <a:r>
              <a:rPr lang="en-US" dirty="0" err="1" smtClean="0"/>
              <a:t>sqrt</a:t>
            </a:r>
            <a:r>
              <a:rPr lang="en-US" dirty="0" smtClean="0"/>
              <a:t>(2 * D3D_PI * </a:t>
            </a:r>
            <a:r>
              <a:rPr lang="en-US" dirty="0" err="1" smtClean="0"/>
              <a:t>StandardDeviationSquared</a:t>
            </a:r>
            <a:r>
              <a:rPr lang="en-US" dirty="0" smtClean="0"/>
              <a:t>)) * </a:t>
            </a:r>
            <a:r>
              <a:rPr lang="en-US" dirty="0" err="1" smtClean="0"/>
              <a:t>pow</a:t>
            </a:r>
            <a:r>
              <a:rPr lang="en-US" dirty="0" smtClean="0"/>
              <a:t>(M_E, </a:t>
            </a:r>
          </a:p>
          <a:p>
            <a:pPr>
              <a:buNone/>
            </a:pPr>
            <a:r>
              <a:rPr lang="en-US" dirty="0" smtClean="0"/>
              <a:t>	-((x * x) / (2 * </a:t>
            </a:r>
            <a:r>
              <a:rPr lang="en-US" dirty="0" err="1" smtClean="0"/>
              <a:t>StandardDeviationSquared</a:t>
            </a:r>
            <a:r>
              <a:rPr lang="en-US" dirty="0" smtClean="0"/>
              <a:t>))</a:t>
            </a:r>
          </a:p>
          <a:p>
            <a:r>
              <a:rPr lang="en-US" dirty="0" smtClean="0"/>
              <a:t>We can use this formula to develop a kernel of </a:t>
            </a:r>
            <a:r>
              <a:rPr lang="en-US" smtClean="0"/>
              <a:t>weights for </a:t>
            </a:r>
            <a:r>
              <a:rPr lang="en-US" dirty="0" smtClean="0"/>
              <a:t>our blending</a:t>
            </a:r>
          </a:p>
          <a:p>
            <a:r>
              <a:rPr lang="en-US" dirty="0" smtClean="0"/>
              <a:t>In graphics a kernel is a matrix of values that will be applied to pixels</a:t>
            </a:r>
          </a:p>
        </p:txBody>
      </p:sp>
      <p:pic>
        <p:nvPicPr>
          <p:cNvPr id="4" name="Picture 3" descr="PostProcessFun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1981200"/>
            <a:ext cx="4182894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theory we should use every pixel in our image to blur every other.</a:t>
            </a:r>
          </a:p>
          <a:p>
            <a:r>
              <a:rPr lang="en-US" dirty="0" smtClean="0"/>
              <a:t>Of course this would be very slow, and pixels will have very little impact at much distance</a:t>
            </a:r>
          </a:p>
          <a:p>
            <a:r>
              <a:rPr lang="en-US" dirty="0" smtClean="0"/>
              <a:t>Typical implementations will cut off at 3, 5 or 7 pixels away.</a:t>
            </a:r>
          </a:p>
          <a:p>
            <a:r>
              <a:rPr lang="en-US" dirty="0" smtClean="0"/>
              <a:t>We call the samples we are blurring taps.</a:t>
            </a:r>
          </a:p>
          <a:p>
            <a:r>
              <a:rPr lang="en-US" dirty="0" smtClean="0"/>
              <a:t>With 3 taps, each pixel will have to do 49 texture samples, 5 taps is 121, 7 is 225.</a:t>
            </a:r>
          </a:p>
          <a:p>
            <a:r>
              <a:rPr lang="en-US" dirty="0" smtClean="0"/>
              <a:t>Multiply that by how pixels there are…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– Linear </a:t>
            </a:r>
            <a:r>
              <a:rPr lang="en-US" dirty="0" err="1" smtClean="0"/>
              <a:t>Seperation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get a big speed up by splitting the blur into horizontal and vertical passes instead of blurring the “circle” around a pixel.</a:t>
            </a:r>
          </a:p>
          <a:p>
            <a:r>
              <a:rPr lang="en-US" dirty="0" smtClean="0"/>
              <a:t>We will blend only the neighboring pixels in a horizontal line.</a:t>
            </a:r>
          </a:p>
          <a:p>
            <a:r>
              <a:rPr lang="en-US" dirty="0" smtClean="0"/>
              <a:t>Use the horizontal blur output as the input to the vertical blur.</a:t>
            </a:r>
          </a:p>
          <a:p>
            <a:r>
              <a:rPr lang="en-US" dirty="0" smtClean="0"/>
              <a:t>We get the same result with far fewer texture samples.</a:t>
            </a:r>
          </a:p>
          <a:p>
            <a:r>
              <a:rPr lang="en-US" dirty="0" smtClean="0"/>
              <a:t>3 taps is 14 samples, 5 is 22, 7 is 30.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- </a:t>
            </a:r>
            <a:r>
              <a:rPr lang="en-US" dirty="0" err="1" smtClean="0"/>
              <a:t>Downsampling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further speed up our blur by </a:t>
            </a:r>
            <a:r>
              <a:rPr lang="en-US" dirty="0" err="1" smtClean="0"/>
              <a:t>downsampling</a:t>
            </a:r>
            <a:r>
              <a:rPr lang="en-US" dirty="0" smtClean="0"/>
              <a:t> our image first.</a:t>
            </a:r>
          </a:p>
          <a:p>
            <a:r>
              <a:rPr lang="en-US" dirty="0" smtClean="0"/>
              <a:t>The idea here is to render our image to a smaller target with linear texture filtering.</a:t>
            </a:r>
          </a:p>
          <a:p>
            <a:r>
              <a:rPr lang="en-US" dirty="0" smtClean="0"/>
              <a:t>Apply our blur to our now smaller image.</a:t>
            </a:r>
          </a:p>
          <a:p>
            <a:r>
              <a:rPr lang="en-US" dirty="0" err="1" smtClean="0"/>
              <a:t>Upsample</a:t>
            </a:r>
            <a:r>
              <a:rPr lang="en-US" dirty="0" smtClean="0"/>
              <a:t> the image back to the original size</a:t>
            </a:r>
          </a:p>
          <a:p>
            <a:r>
              <a:rPr lang="en-US" dirty="0" smtClean="0"/>
              <a:t>We have fewer pixels to blur, and the process of </a:t>
            </a:r>
            <a:r>
              <a:rPr lang="en-US" dirty="0" err="1" smtClean="0"/>
              <a:t>downsampling</a:t>
            </a:r>
            <a:r>
              <a:rPr lang="en-US" dirty="0" smtClean="0"/>
              <a:t> and </a:t>
            </a:r>
            <a:r>
              <a:rPr lang="en-US" dirty="0" err="1" smtClean="0"/>
              <a:t>upsampling</a:t>
            </a:r>
            <a:r>
              <a:rPr lang="en-US" dirty="0" smtClean="0"/>
              <a:t> causes some blur on its own.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Blur -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Blurring effects have various uses</a:t>
            </a:r>
          </a:p>
          <a:p>
            <a:r>
              <a:rPr lang="en-US" dirty="0" smtClean="0"/>
              <a:t>The obvious one is to render something that should be blurry, duh.</a:t>
            </a:r>
          </a:p>
          <a:p>
            <a:r>
              <a:rPr lang="en-US" dirty="0" smtClean="0"/>
              <a:t>Blurs can be used as a form of anti-aliasing where we would limit the blur effect to the edges of polygons to get softer lines</a:t>
            </a:r>
          </a:p>
          <a:p>
            <a:r>
              <a:rPr lang="en-US" dirty="0" smtClean="0"/>
              <a:t>Bloom is basically a blur of the most lit sections of our scene</a:t>
            </a:r>
          </a:p>
          <a:p>
            <a:r>
              <a:rPr lang="en-US" dirty="0" smtClean="0"/>
              <a:t>Blur results can be used by other effects like our Depth of Field effect.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concept takes its name from the fact that it happens after main rendering is complete.</a:t>
            </a:r>
          </a:p>
          <a:p>
            <a:r>
              <a:rPr lang="en-US" dirty="0" smtClean="0"/>
              <a:t>A Post-Process effect will use the rendered scene information as its input, among other things.</a:t>
            </a:r>
          </a:p>
          <a:p>
            <a:r>
              <a:rPr lang="en-US" dirty="0" smtClean="0"/>
              <a:t>These effects typically take place in screen space.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focus an optical device on something, whether it be your eye or a camera, things closer and things further away lose focus.</a:t>
            </a:r>
          </a:p>
          <a:p>
            <a:r>
              <a:rPr lang="en-US" dirty="0" smtClean="0"/>
              <a:t>We can recreate this effect by blending the image of our scene with a blurred version and using the depth of the pixels to decide which of the textures to use more of.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of Field – Far Focus</a:t>
            </a:r>
            <a:endParaRPr lang="en-US" dirty="0"/>
          </a:p>
        </p:txBody>
      </p:sp>
      <p:pic>
        <p:nvPicPr>
          <p:cNvPr id="4" name="Content Placeholder 3" descr="DoFFa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10894" y="1784350"/>
            <a:ext cx="6979411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of Field – Near Focus</a:t>
            </a:r>
            <a:endParaRPr lang="en-US" dirty="0"/>
          </a:p>
        </p:txBody>
      </p:sp>
      <p:pic>
        <p:nvPicPr>
          <p:cNvPr id="4" name="Content Placeholder 3" descr="DoFNea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21453" y="1784350"/>
            <a:ext cx="6958294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create a formula whose output will be a range from 0 to 1, telling us how much of the sharp image or blurred image to use.</a:t>
            </a:r>
          </a:p>
          <a:p>
            <a:r>
              <a:rPr lang="en-US" dirty="0" smtClean="0"/>
              <a:t>We will be able to control both the distance of focus and the range around that distance that is in focus.</a:t>
            </a:r>
          </a:p>
          <a:p>
            <a:r>
              <a:rPr lang="en-US" dirty="0" smtClean="0"/>
              <a:t>Blur = saturate( abs( depth – </a:t>
            </a:r>
            <a:r>
              <a:rPr lang="en-US" dirty="0" err="1" smtClean="0"/>
              <a:t>focusDistance</a:t>
            </a:r>
            <a:r>
              <a:rPr lang="en-US" dirty="0" smtClean="0"/>
              <a:t>) / 	</a:t>
            </a:r>
            <a:r>
              <a:rPr lang="en-US" dirty="0" err="1" smtClean="0"/>
              <a:t>focusRange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Color = lerp(</a:t>
            </a:r>
            <a:r>
              <a:rPr lang="en-US" dirty="0" err="1" smtClean="0"/>
              <a:t>sharpColor</a:t>
            </a:r>
            <a:r>
              <a:rPr lang="en-US" dirty="0" smtClean="0"/>
              <a:t>, </a:t>
            </a:r>
            <a:r>
              <a:rPr lang="en-US" dirty="0" err="1" smtClean="0"/>
              <a:t>blurColor</a:t>
            </a:r>
            <a:r>
              <a:rPr lang="en-US" dirty="0" smtClean="0"/>
              <a:t>, Blur);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Since we are using a deferred renderer we have a texture of depth values already, </a:t>
            </a:r>
            <a:r>
              <a:rPr lang="en-US" dirty="0" err="1" smtClean="0"/>
              <a:t>depthGBuffer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Remember the values in our depth texture are non-linear.  </a:t>
            </a:r>
          </a:p>
          <a:p>
            <a:r>
              <a:rPr lang="en-US" dirty="0" smtClean="0"/>
              <a:t>These non-linear values can be hard to use, in fact a constant value for the focus range will have a different result at different focus distances, lame.</a:t>
            </a:r>
          </a:p>
          <a:p>
            <a:r>
              <a:rPr lang="en-US" dirty="0" smtClean="0"/>
              <a:t>There’s got to be a better way!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of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convert the non-linear depth values to a linear result.</a:t>
            </a:r>
          </a:p>
          <a:p>
            <a:r>
              <a:rPr lang="en-US" dirty="0" err="1" smtClean="0"/>
              <a:t>PlaneX</a:t>
            </a:r>
            <a:r>
              <a:rPr lang="en-US" dirty="0" smtClean="0"/>
              <a:t> = -</a:t>
            </a:r>
            <a:r>
              <a:rPr lang="en-US" dirty="0" err="1" smtClean="0"/>
              <a:t>farClip</a:t>
            </a:r>
            <a:r>
              <a:rPr lang="en-US" dirty="0" smtClean="0"/>
              <a:t> / (</a:t>
            </a:r>
            <a:r>
              <a:rPr lang="en-US" dirty="0" err="1" smtClean="0"/>
              <a:t>farClip</a:t>
            </a:r>
            <a:r>
              <a:rPr lang="en-US" dirty="0" smtClean="0"/>
              <a:t> – </a:t>
            </a:r>
            <a:r>
              <a:rPr lang="en-US" dirty="0" err="1" smtClean="0"/>
              <a:t>nearClip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PlaneY</a:t>
            </a:r>
            <a:r>
              <a:rPr lang="en-US" dirty="0" smtClean="0"/>
              <a:t> = -</a:t>
            </a:r>
            <a:r>
              <a:rPr lang="en-US" dirty="0" err="1" smtClean="0"/>
              <a:t>farClip</a:t>
            </a:r>
            <a:r>
              <a:rPr lang="en-US" dirty="0" smtClean="0"/>
              <a:t> * </a:t>
            </a:r>
            <a:r>
              <a:rPr lang="en-US" dirty="0" err="1" smtClean="0"/>
              <a:t>nearClip</a:t>
            </a:r>
            <a:r>
              <a:rPr lang="en-US" dirty="0" smtClean="0"/>
              <a:t> / (</a:t>
            </a:r>
            <a:r>
              <a:rPr lang="en-US" dirty="0" err="1" smtClean="0"/>
              <a:t>farClip</a:t>
            </a:r>
            <a:r>
              <a:rPr lang="en-US" dirty="0" smtClean="0"/>
              <a:t> – </a:t>
            </a:r>
            <a:r>
              <a:rPr lang="en-US" dirty="0" err="1" smtClean="0"/>
              <a:t>nearClip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linearDepth</a:t>
            </a:r>
            <a:r>
              <a:rPr lang="en-US" dirty="0" smtClean="0"/>
              <a:t> = </a:t>
            </a:r>
            <a:r>
              <a:rPr lang="en-US" dirty="0" err="1" smtClean="0"/>
              <a:t>PlaneY</a:t>
            </a:r>
            <a:r>
              <a:rPr lang="en-US" dirty="0" smtClean="0"/>
              <a:t> / (</a:t>
            </a:r>
            <a:r>
              <a:rPr lang="en-US" dirty="0" err="1" smtClean="0"/>
              <a:t>PlaneX</a:t>
            </a:r>
            <a:r>
              <a:rPr lang="en-US" dirty="0" smtClean="0"/>
              <a:t> + depth)</a:t>
            </a:r>
          </a:p>
          <a:p>
            <a:r>
              <a:rPr lang="en-US" dirty="0" smtClean="0"/>
              <a:t>As long as the near and far clip distances do not change, </a:t>
            </a:r>
            <a:r>
              <a:rPr lang="en-US" dirty="0" err="1" smtClean="0"/>
              <a:t>PlaneX</a:t>
            </a:r>
            <a:r>
              <a:rPr lang="en-US" dirty="0" smtClean="0"/>
              <a:t> and </a:t>
            </a:r>
            <a:r>
              <a:rPr lang="en-US" dirty="0" err="1" smtClean="0"/>
              <a:t>PlaneY</a:t>
            </a:r>
            <a:r>
              <a:rPr lang="en-US" dirty="0" smtClean="0"/>
              <a:t> are constant and should only be computed and set once.  Making this conversion relatively cheap.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Edge Detection is just what it sounds like, an effect that detects where edges are, then does something.</a:t>
            </a:r>
          </a:p>
          <a:p>
            <a:r>
              <a:rPr lang="en-US" dirty="0" smtClean="0"/>
              <a:t>Differences in depths, </a:t>
            </a:r>
            <a:r>
              <a:rPr lang="en-US" dirty="0" err="1" smtClean="0"/>
              <a:t>normals</a:t>
            </a:r>
            <a:r>
              <a:rPr lang="en-US" dirty="0" smtClean="0"/>
              <a:t> or colors are typically used to define edges.</a:t>
            </a:r>
          </a:p>
          <a:p>
            <a:r>
              <a:rPr lang="en-US" dirty="0" smtClean="0"/>
              <a:t>There are tons of effects that can be created with this.</a:t>
            </a:r>
          </a:p>
          <a:p>
            <a:pPr lvl="1"/>
            <a:r>
              <a:rPr lang="en-US" dirty="0" smtClean="0"/>
              <a:t>Drawing lines to highlight edges</a:t>
            </a:r>
          </a:p>
          <a:p>
            <a:pPr lvl="1"/>
            <a:r>
              <a:rPr lang="en-US" dirty="0" smtClean="0"/>
              <a:t>Finding limits to blur zones</a:t>
            </a:r>
          </a:p>
          <a:p>
            <a:pPr lvl="1"/>
            <a:r>
              <a:rPr lang="en-US" dirty="0" smtClean="0"/>
              <a:t>Anti-Aliasing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– </a:t>
            </a:r>
            <a:r>
              <a:rPr lang="en-US" dirty="0" err="1" smtClean="0"/>
              <a:t>MineCraft</a:t>
            </a:r>
            <a:endParaRPr lang="en-US" dirty="0"/>
          </a:p>
        </p:txBody>
      </p:sp>
      <p:pic>
        <p:nvPicPr>
          <p:cNvPr id="4" name="Content Placeholder 3" descr="MineCraftEdge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66850" y="2246312"/>
            <a:ext cx="6667500" cy="36480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- </a:t>
            </a:r>
            <a:r>
              <a:rPr lang="en-US" dirty="0" err="1" smtClean="0"/>
              <a:t>MineCraft</a:t>
            </a:r>
            <a:endParaRPr lang="en-US" dirty="0"/>
          </a:p>
        </p:txBody>
      </p:sp>
      <p:pic>
        <p:nvPicPr>
          <p:cNvPr id="4" name="Content Placeholder 3" descr="MineCraftEdge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66850" y="2246312"/>
            <a:ext cx="6667500" cy="36480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– </a:t>
            </a:r>
            <a:r>
              <a:rPr lang="en-US" dirty="0" err="1" smtClean="0"/>
              <a:t>Arkham</a:t>
            </a:r>
            <a:r>
              <a:rPr lang="en-US" dirty="0" smtClean="0"/>
              <a:t> City</a:t>
            </a:r>
            <a:endParaRPr lang="en-US" dirty="0"/>
          </a:p>
        </p:txBody>
      </p:sp>
      <p:pic>
        <p:nvPicPr>
          <p:cNvPr id="4" name="Content Placeholder 3" descr="DetectiveMod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4362"/>
            <a:ext cx="7772400" cy="4371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Post-Process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Full Screen Blurs</a:t>
            </a:r>
          </a:p>
          <a:p>
            <a:r>
              <a:rPr lang="en-US" dirty="0" smtClean="0"/>
              <a:t>Depth of Field</a:t>
            </a:r>
          </a:p>
          <a:p>
            <a:r>
              <a:rPr lang="en-US" dirty="0" smtClean="0"/>
              <a:t>Motion Blur</a:t>
            </a:r>
          </a:p>
          <a:p>
            <a:r>
              <a:rPr lang="en-US" dirty="0" smtClean="0"/>
              <a:t>Edge Detection and Highlighting</a:t>
            </a:r>
          </a:p>
          <a:p>
            <a:r>
              <a:rPr lang="en-US" dirty="0" smtClean="0"/>
              <a:t>Bloom</a:t>
            </a:r>
          </a:p>
          <a:p>
            <a:r>
              <a:rPr lang="en-US" dirty="0" smtClean="0"/>
              <a:t>Non-Realistic renderings </a:t>
            </a:r>
          </a:p>
          <a:p>
            <a:pPr lvl="1"/>
            <a:r>
              <a:rPr lang="en-US" dirty="0" smtClean="0"/>
              <a:t>Pencil Sketch </a:t>
            </a:r>
          </a:p>
          <a:p>
            <a:pPr lvl="1"/>
            <a:r>
              <a:rPr lang="en-US" dirty="0" smtClean="0"/>
              <a:t>Sepia</a:t>
            </a:r>
          </a:p>
          <a:p>
            <a:r>
              <a:rPr lang="en-US" dirty="0" smtClean="0"/>
              <a:t>Fades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- Borderlands</a:t>
            </a:r>
            <a:endParaRPr lang="en-US" dirty="0"/>
          </a:p>
        </p:txBody>
      </p:sp>
      <p:pic>
        <p:nvPicPr>
          <p:cNvPr id="4" name="Content Placeholder 3" descr="BorderlandsEdgeAndDoF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4362"/>
            <a:ext cx="7772400" cy="4371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 - Borderlands</a:t>
            </a:r>
            <a:endParaRPr lang="en-US" dirty="0"/>
          </a:p>
        </p:txBody>
      </p:sp>
      <p:pic>
        <p:nvPicPr>
          <p:cNvPr id="4" name="Content Placeholder 3" descr="BorderlandsEdgeAndDoF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4362"/>
            <a:ext cx="7772400" cy="4371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detect edges we will compare neighboring pixels </a:t>
            </a:r>
          </a:p>
          <a:p>
            <a:r>
              <a:rPr lang="en-US" dirty="0" smtClean="0"/>
              <a:t>We can compare color, depths and </a:t>
            </a:r>
            <a:r>
              <a:rPr lang="en-US" dirty="0" err="1" smtClean="0"/>
              <a:t>normals</a:t>
            </a:r>
            <a:endParaRPr lang="en-US" dirty="0" smtClean="0"/>
          </a:p>
          <a:p>
            <a:r>
              <a:rPr lang="en-US" dirty="0" smtClean="0"/>
              <a:t>We can define thresholds to determine if there is enough difference to represent an edge.</a:t>
            </a:r>
          </a:p>
          <a:p>
            <a:r>
              <a:rPr lang="en-US" dirty="0" smtClean="0"/>
              <a:t>When drawing the edges we can use the difference in these comparisons to define how “Edgy” a pixel is and darken the line drawn by this value.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would guess that Borderlands compares both </a:t>
            </a:r>
            <a:r>
              <a:rPr lang="en-US" dirty="0" err="1" smtClean="0"/>
              <a:t>normals</a:t>
            </a:r>
            <a:r>
              <a:rPr lang="en-US" dirty="0" smtClean="0"/>
              <a:t> and depths.  So will our lab.</a:t>
            </a:r>
          </a:p>
          <a:p>
            <a:r>
              <a:rPr lang="en-US" dirty="0" smtClean="0"/>
              <a:t>Depth values will define edges between objects.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normals</a:t>
            </a:r>
            <a:r>
              <a:rPr lang="en-US" dirty="0" smtClean="0"/>
              <a:t> to define edges has the interesting result of defining the edges of polygon faces, and individual objects.</a:t>
            </a:r>
          </a:p>
          <a:p>
            <a:r>
              <a:rPr lang="en-US" dirty="0" smtClean="0"/>
              <a:t>Drawing edges based on </a:t>
            </a:r>
            <a:r>
              <a:rPr lang="en-US" dirty="0" err="1" smtClean="0"/>
              <a:t>normals</a:t>
            </a:r>
            <a:r>
              <a:rPr lang="en-US" dirty="0" smtClean="0"/>
              <a:t> can add a lot of detail that is not present in the diffuse texture.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at our lab, and turn on a few of these effects.</a:t>
            </a:r>
          </a:p>
          <a:p>
            <a:r>
              <a:rPr lang="en-US" dirty="0" smtClean="0"/>
              <a:t>There are a ton of rendering, and other game topic, examples on the App Hub website </a:t>
            </a:r>
            <a:r>
              <a:rPr lang="en-US" dirty="0" smtClean="0">
                <a:hlinkClick r:id="rId2"/>
              </a:rPr>
              <a:t>http://create.msdn.com/en-US/</a:t>
            </a:r>
            <a:endParaRPr lang="en-US" dirty="0" smtClean="0"/>
          </a:p>
          <a:p>
            <a:r>
              <a:rPr lang="en-US" dirty="0" smtClean="0"/>
              <a:t>Why don’t you show the </a:t>
            </a:r>
            <a:r>
              <a:rPr lang="en-US" dirty="0" err="1" smtClean="0"/>
              <a:t>Toon</a:t>
            </a:r>
            <a:r>
              <a:rPr lang="en-US" dirty="0" smtClean="0"/>
              <a:t> Shade demo from the </a:t>
            </a:r>
            <a:r>
              <a:rPr lang="en-US" dirty="0" err="1" smtClean="0"/>
              <a:t>NonPhotoRealistic</a:t>
            </a:r>
            <a:r>
              <a:rPr lang="en-US" dirty="0" smtClean="0"/>
              <a:t> example, Burnside?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Effects /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Simple idea, we take our scene texture and combine it with another texture.</a:t>
            </a:r>
          </a:p>
          <a:p>
            <a:r>
              <a:rPr lang="en-US" dirty="0" smtClean="0"/>
              <a:t>Our Depth of Field solution is a combine effect.  We combine the current texture of our swap chain, which is hopefully the output of a blur, with a sharp image of our scene.</a:t>
            </a:r>
          </a:p>
          <a:p>
            <a:r>
              <a:rPr lang="en-US" dirty="0" smtClean="0"/>
              <a:t>The Sketch </a:t>
            </a:r>
            <a:r>
              <a:rPr lang="en-US" dirty="0" err="1" smtClean="0"/>
              <a:t>shader</a:t>
            </a:r>
            <a:r>
              <a:rPr lang="en-US" dirty="0" smtClean="0"/>
              <a:t> effects in the </a:t>
            </a:r>
            <a:r>
              <a:rPr lang="en-US" dirty="0" err="1" smtClean="0"/>
              <a:t>NonPhotoRealistic</a:t>
            </a:r>
            <a:r>
              <a:rPr lang="en-US" dirty="0" smtClean="0"/>
              <a:t> demo combine the scene image with texture of “sketchy” lines.  Like a lenses filter.</a:t>
            </a:r>
          </a:p>
          <a:p>
            <a:r>
              <a:rPr lang="en-US" dirty="0" smtClean="0"/>
              <a:t>Let’s look at that demo again and check out their assets.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4" name="Content Placeholder 3" descr="OldTimeRacingMorg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784350"/>
            <a:ext cx="685800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Bloom effect attempts emulate the perceived glowing of bright lights caused by the lighting of tiny particles in the air.</a:t>
            </a:r>
          </a:p>
          <a:p>
            <a:r>
              <a:rPr lang="en-US" dirty="0" smtClean="0"/>
              <a:t>Remember why the sky is blue?</a:t>
            </a:r>
          </a:p>
          <a:p>
            <a:r>
              <a:rPr lang="en-US" dirty="0" smtClean="0"/>
              <a:t>Bloom is typically achieved by a combination of other effects.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</a:t>
            </a:r>
            <a:endParaRPr lang="en-US" dirty="0"/>
          </a:p>
        </p:txBody>
      </p:sp>
      <p:pic>
        <p:nvPicPr>
          <p:cNvPr id="4" name="Content Placeholder 3" descr="Bloo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884362"/>
            <a:ext cx="7772400" cy="4371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we apply a </a:t>
            </a:r>
            <a:r>
              <a:rPr lang="en-US" dirty="0" err="1" smtClean="0"/>
              <a:t>BrightPass</a:t>
            </a:r>
            <a:r>
              <a:rPr lang="en-US" dirty="0" smtClean="0"/>
              <a:t> filter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BrightPass</a:t>
            </a:r>
            <a:r>
              <a:rPr lang="en-US" dirty="0" smtClean="0"/>
              <a:t> filter is just another effect that scales color based on a brightness threshold, such that dark areas get darker and bright areas stay the same.</a:t>
            </a:r>
          </a:p>
          <a:p>
            <a:pPr lvl="1"/>
            <a:r>
              <a:rPr lang="en-US" dirty="0" smtClean="0"/>
              <a:t>Color </a:t>
            </a:r>
            <a:r>
              <a:rPr lang="en-US" smtClean="0"/>
              <a:t>= saturate</a:t>
            </a:r>
            <a:r>
              <a:rPr lang="en-US" dirty="0" smtClean="0"/>
              <a:t>((Color – threshold) / ( 1 – threshold));</a:t>
            </a:r>
          </a:p>
          <a:p>
            <a:r>
              <a:rPr lang="en-US" dirty="0" smtClean="0"/>
              <a:t>The result is run through a Gaussian Blur that also scales up the colors as it goes.  </a:t>
            </a:r>
          </a:p>
          <a:p>
            <a:r>
              <a:rPr lang="en-US" dirty="0" smtClean="0"/>
              <a:t>Ex. Color = Color * 1.5;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Step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78435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Colors closer to white end up much brighter, while the dark section only change a little.</a:t>
            </a:r>
          </a:p>
          <a:p>
            <a:r>
              <a:rPr lang="en-US" dirty="0" smtClean="0"/>
              <a:t>Lastly, the result is combined with the original scene.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BrightPass</a:t>
            </a:r>
            <a:r>
              <a:rPr lang="en-US" dirty="0" smtClean="0"/>
              <a:t> causes the scaling to only take effect the brightest areas.</a:t>
            </a:r>
          </a:p>
          <a:p>
            <a:r>
              <a:rPr lang="en-US" dirty="0" smtClean="0"/>
              <a:t>If only App Hub had a cool demo for bloom too…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Effects - 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Effects are run in screen space</a:t>
            </a:r>
          </a:p>
          <a:p>
            <a:r>
              <a:rPr lang="en-US" dirty="0" smtClean="0"/>
              <a:t>Many effects are combinations of others</a:t>
            </a:r>
          </a:p>
          <a:p>
            <a:r>
              <a:rPr lang="en-US" dirty="0" smtClean="0"/>
              <a:t>We use a render target swap chain to reduce the number of targets created and to make it easier to add and remove effects</a:t>
            </a:r>
          </a:p>
          <a:p>
            <a:r>
              <a:rPr lang="en-US" dirty="0" smtClean="0"/>
              <a:t>Let’s look at one last demo of Post-Process effects, this time from the DX Sample Browser.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simple post-process blur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2930" indent="-514350">
              <a:buFont typeface="+mj-lt"/>
              <a:buAutoNum type="arabicPeriod"/>
            </a:pPr>
            <a:r>
              <a:rPr lang="en-US" dirty="0" smtClean="0"/>
              <a:t>Render scene to off screen render target</a:t>
            </a:r>
          </a:p>
          <a:p>
            <a:pPr marL="582930" indent="-514350">
              <a:buFont typeface="+mj-lt"/>
              <a:buAutoNum type="arabicPeriod"/>
            </a:pPr>
            <a:r>
              <a:rPr lang="en-US" dirty="0" smtClean="0"/>
              <a:t>Render full screen quad</a:t>
            </a:r>
          </a:p>
          <a:p>
            <a:pPr marL="912114" lvl="1" indent="-514350">
              <a:buFont typeface="+mj-lt"/>
              <a:buAutoNum type="alphaUcPeriod"/>
            </a:pPr>
            <a:r>
              <a:rPr lang="en-US" dirty="0" smtClean="0"/>
              <a:t>Use the result from step 1 as the texture for the quad</a:t>
            </a:r>
          </a:p>
          <a:p>
            <a:pPr marL="912114" lvl="1" indent="-514350">
              <a:buFont typeface="+mj-lt"/>
              <a:buAutoNum type="alphaUcPeriod"/>
            </a:pPr>
            <a:r>
              <a:rPr lang="en-US" dirty="0" smtClean="0"/>
              <a:t>In the pixel </a:t>
            </a:r>
            <a:r>
              <a:rPr lang="en-US" dirty="0" err="1" smtClean="0"/>
              <a:t>shader</a:t>
            </a:r>
            <a:r>
              <a:rPr lang="en-US" dirty="0" smtClean="0"/>
              <a:t> average neighboring </a:t>
            </a:r>
            <a:r>
              <a:rPr lang="en-US" dirty="0" err="1" smtClean="0"/>
              <a:t>texels</a:t>
            </a:r>
            <a:r>
              <a:rPr lang="en-US" dirty="0" smtClean="0"/>
              <a:t> together to get output color</a:t>
            </a:r>
          </a:p>
          <a:p>
            <a:pPr marL="582930" indent="-514350">
              <a:buFont typeface="+mj-lt"/>
              <a:buAutoNum type="arabicPeriod"/>
            </a:pPr>
            <a:r>
              <a:rPr lang="en-US" dirty="0" smtClean="0"/>
              <a:t>???</a:t>
            </a:r>
            <a:endParaRPr lang="en-US" dirty="0" smtClean="0"/>
          </a:p>
          <a:p>
            <a:pPr marL="582930" indent="-514350">
              <a:buFont typeface="+mj-lt"/>
              <a:buAutoNum type="arabicPeriod"/>
            </a:pPr>
            <a:r>
              <a:rPr lang="en-US" dirty="0" smtClean="0"/>
              <a:t>Profit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Swap 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often want to run more than one post-process effect</a:t>
            </a:r>
          </a:p>
          <a:p>
            <a:pPr lvl="1"/>
            <a:r>
              <a:rPr lang="en-US" dirty="0" smtClean="0"/>
              <a:t>Depth of Field is typically achieved by doing a blur pass that is combined with the sharp image based on depth values.</a:t>
            </a:r>
          </a:p>
          <a:p>
            <a:r>
              <a:rPr lang="en-US" dirty="0" smtClean="0"/>
              <a:t>Having each post-process create a new render target is wasteful</a:t>
            </a:r>
          </a:p>
          <a:p>
            <a:r>
              <a:rPr lang="en-US" dirty="0" smtClean="0"/>
              <a:t>Instead we will swap between a source and destination target for each effect.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Swap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78435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Swap 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effect</a:t>
            </a:r>
          </a:p>
          <a:p>
            <a:pPr lvl="1"/>
            <a:r>
              <a:rPr lang="en-US" dirty="0" smtClean="0"/>
              <a:t>Run effect</a:t>
            </a:r>
          </a:p>
          <a:p>
            <a:pPr lvl="2"/>
            <a:r>
              <a:rPr lang="en-US" dirty="0" smtClean="0"/>
              <a:t>Activate destination render target</a:t>
            </a:r>
          </a:p>
          <a:p>
            <a:pPr lvl="3"/>
            <a:r>
              <a:rPr lang="en-US" dirty="0" smtClean="0"/>
              <a:t>Since these are full screen effects we probably do not need to clear, except if we change sample size, which we will.</a:t>
            </a:r>
          </a:p>
          <a:p>
            <a:pPr lvl="2"/>
            <a:r>
              <a:rPr lang="en-US" dirty="0" smtClean="0"/>
              <a:t>Set source surface as input texture</a:t>
            </a:r>
          </a:p>
          <a:p>
            <a:pPr lvl="2"/>
            <a:r>
              <a:rPr lang="en-US" dirty="0" smtClean="0"/>
              <a:t>Revert render target</a:t>
            </a:r>
          </a:p>
          <a:p>
            <a:pPr lvl="1"/>
            <a:r>
              <a:rPr lang="en-US" dirty="0" smtClean="0"/>
              <a:t>Swap source and destination render targets</a:t>
            </a:r>
          </a:p>
          <a:p>
            <a:r>
              <a:rPr lang="en-US" dirty="0" smtClean="0"/>
              <a:t>Render resulting surface to the screen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 Step - updated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4400" y="178435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2162</TotalTime>
  <Words>1640</Words>
  <Application>Microsoft Office PowerPoint</Application>
  <PresentationFormat>On-screen Show (4:3)</PresentationFormat>
  <Paragraphs>173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Metro</vt:lpstr>
      <vt:lpstr>Post-Process Effects</vt:lpstr>
      <vt:lpstr>Post-Process Effects</vt:lpstr>
      <vt:lpstr>Common Post-Process Effects</vt:lpstr>
      <vt:lpstr>Post-Process Step</vt:lpstr>
      <vt:lpstr>Anatomy of a simple post-process blur</vt:lpstr>
      <vt:lpstr>Post-Process Swap Chain</vt:lpstr>
      <vt:lpstr>Post-Process Swap Chain</vt:lpstr>
      <vt:lpstr>Post-Process Swap Chain</vt:lpstr>
      <vt:lpstr>Post-Process Step - updated</vt:lpstr>
      <vt:lpstr>Post-Process additional data</vt:lpstr>
      <vt:lpstr>Gaussian Blur – Sharp Image</vt:lpstr>
      <vt:lpstr>Gaussian Blur – With Blur</vt:lpstr>
      <vt:lpstr>Gaussian Blur – Blur of Blur</vt:lpstr>
      <vt:lpstr>Gaussian Blur</vt:lpstr>
      <vt:lpstr>Gaussian Blur</vt:lpstr>
      <vt:lpstr>Gaussian Blur</vt:lpstr>
      <vt:lpstr>Gaussian Blur – Linear Seperation</vt:lpstr>
      <vt:lpstr>Gaussian Blur - Downsampling</vt:lpstr>
      <vt:lpstr>Gaussian Blur - uses</vt:lpstr>
      <vt:lpstr>Depth of Field</vt:lpstr>
      <vt:lpstr>Depth of Field – Far Focus</vt:lpstr>
      <vt:lpstr>Depth of Field – Near Focus</vt:lpstr>
      <vt:lpstr>Depth of Field</vt:lpstr>
      <vt:lpstr>Depth of Field</vt:lpstr>
      <vt:lpstr>Depth of Field</vt:lpstr>
      <vt:lpstr>Edge Detection</vt:lpstr>
      <vt:lpstr>Edge Detection – MineCraft</vt:lpstr>
      <vt:lpstr>Edge Detection - MineCraft</vt:lpstr>
      <vt:lpstr>Edge Detection – Arkham City</vt:lpstr>
      <vt:lpstr>Edge Detection - Borderlands</vt:lpstr>
      <vt:lpstr>Edge Detection - Borderlands</vt:lpstr>
      <vt:lpstr>Edge Detection</vt:lpstr>
      <vt:lpstr>Edge Detection</vt:lpstr>
      <vt:lpstr>Edge Detection</vt:lpstr>
      <vt:lpstr>Combine Effects / Filters</vt:lpstr>
      <vt:lpstr>Filter</vt:lpstr>
      <vt:lpstr>Bloom</vt:lpstr>
      <vt:lpstr>Bloom</vt:lpstr>
      <vt:lpstr>Bloom </vt:lpstr>
      <vt:lpstr>Bloom</vt:lpstr>
      <vt:lpstr>Post-Process Effects -  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Post-Process Effects</dc:title>
  <dc:creator>Burnside</dc:creator>
  <cp:lastModifiedBy>Burnside</cp:lastModifiedBy>
  <cp:revision>74</cp:revision>
  <dcterms:created xsi:type="dcterms:W3CDTF">2011-08-20T16:08:53Z</dcterms:created>
  <dcterms:modified xsi:type="dcterms:W3CDTF">2014-05-22T19:46:12Z</dcterms:modified>
</cp:coreProperties>
</file>